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347" r:id="rId4"/>
    <p:sldId id="362" r:id="rId5"/>
    <p:sldId id="363" r:id="rId6"/>
    <p:sldId id="348" r:id="rId7"/>
    <p:sldId id="341" r:id="rId8"/>
    <p:sldId id="346" r:id="rId9"/>
    <p:sldId id="334" r:id="rId10"/>
    <p:sldId id="335" r:id="rId11"/>
    <p:sldId id="336" r:id="rId12"/>
    <p:sldId id="337" r:id="rId13"/>
    <p:sldId id="349" r:id="rId14"/>
    <p:sldId id="342" r:id="rId15"/>
    <p:sldId id="338" r:id="rId16"/>
    <p:sldId id="343" r:id="rId17"/>
    <p:sldId id="344" r:id="rId18"/>
    <p:sldId id="350" r:id="rId19"/>
    <p:sldId id="351" r:id="rId20"/>
    <p:sldId id="355" r:id="rId21"/>
    <p:sldId id="356" r:id="rId22"/>
    <p:sldId id="358" r:id="rId23"/>
    <p:sldId id="345" r:id="rId24"/>
    <p:sldId id="359" r:id="rId25"/>
    <p:sldId id="361" r:id="rId26"/>
    <p:sldId id="340" r:id="rId27"/>
    <p:sldId id="302" r:id="rId28"/>
    <p:sldId id="353" r:id="rId29"/>
    <p:sldId id="354" r:id="rId30"/>
    <p:sldId id="357" r:id="rId31"/>
    <p:sldId id="301" r:id="rId3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D7B"/>
    <a:srgbClr val="3333CC"/>
    <a:srgbClr val="0000FF"/>
    <a:srgbClr val="3399FF"/>
    <a:srgbClr val="AFFFFF"/>
    <a:srgbClr val="66FF33"/>
    <a:srgbClr val="FFFF00"/>
    <a:srgbClr val="9BFB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s-ES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s-ES"/>
          </a:p>
        </p:txBody>
      </p:sp>
      <p:sp>
        <p:nvSpPr>
          <p:cNvPr id="140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s-ES"/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801FC291-4F82-447C-8350-849779F35B90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32044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s-ES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s-ES"/>
          </a:p>
        </p:txBody>
      </p:sp>
      <p:sp>
        <p:nvSpPr>
          <p:cNvPr id="139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9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39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s-ES"/>
          </a:p>
        </p:txBody>
      </p:sp>
      <p:sp>
        <p:nvSpPr>
          <p:cNvPr id="139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79B8E59-D499-4AFB-87DC-7B3991421C4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08443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4F9844-C0DC-4525-BD12-E06AD311CD22}" type="slidenum">
              <a:rPr lang="es-ES"/>
              <a:pPr/>
              <a:t>1</a:t>
            </a:fld>
            <a:endParaRPr lang="es-E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2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3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4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5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6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7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8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9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10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11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12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13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14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15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16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17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18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19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20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21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22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23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24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25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149C7-1A73-4C64-AB9A-629EEBC12CFA}" type="slidenum">
              <a:rPr lang="es-ES"/>
              <a:pPr/>
              <a:t>26</a:t>
            </a:fld>
            <a:endParaRPr lang="es-E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2F1749-0058-4DDD-A083-259916E3E0CD}" type="slidenum">
              <a:rPr lang="es-ES"/>
              <a:pPr/>
              <a:t>27</a:t>
            </a:fld>
            <a:endParaRPr lang="es-E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2F1749-0058-4DDD-A083-259916E3E0CD}" type="slidenum">
              <a:rPr lang="es-ES"/>
              <a:pPr/>
              <a:t>28</a:t>
            </a:fld>
            <a:endParaRPr lang="es-E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2F1749-0058-4DDD-A083-259916E3E0CD}" type="slidenum">
              <a:rPr lang="es-ES"/>
              <a:pPr/>
              <a:t>29</a:t>
            </a:fld>
            <a:endParaRPr lang="es-E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2F1749-0058-4DDD-A083-259916E3E0CD}" type="slidenum">
              <a:rPr lang="es-ES"/>
              <a:pPr/>
              <a:t>30</a:t>
            </a:fld>
            <a:endParaRPr lang="es-E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B0584C-F93A-4869-A051-F34F23CF39E5}" type="slidenum">
              <a:rPr lang="es-ES"/>
              <a:pPr/>
              <a:t>31</a:t>
            </a:fld>
            <a:endParaRPr lang="es-ES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 noProof="0" smtClean="0"/>
              <a:t>Haga clic para cambiar el estilo de título	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50023A8-EE51-4313-81F6-F2EF8FC42B67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042D5-83C1-44BA-8D71-B5DDDD33CBF5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1116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C837A7-DF87-41D7-90BB-09CE6B6275D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0650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F3E92-575B-44C7-A4F1-B7DACAE494E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5812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11173F-9563-4399-819C-02BEAE0EDCAC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0450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114B75-C5EB-459B-997E-0EE7407B162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7291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F1075-5703-4294-91D9-58AD3CA74BB2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139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4B5796-E366-4B3C-AC3A-D1AE66883D14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8565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B1A998-0137-4569-8D12-1DC7DAA02812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8092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9EF55A-7D94-4785-B397-3F308BF882F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1650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5E119B-D407-4FE6-B739-63E7A6D7EF7B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9174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F97C9D2-7268-4383-81CD-77184F7CA453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2653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E16F4C8-8564-4A72-AFD2-13A62675E680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7885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67B3AB8-E745-496F-9AE7-6DBF4AECADF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3985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s-E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s-ES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9C0B3703-DD21-4224-AE7A-B2CE4AB1AA12}" type="slidenum">
              <a:rPr lang="es-ES"/>
              <a:pPr/>
              <a:t>‹Nº›</a:t>
            </a:fld>
            <a:endParaRPr 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321055"/>
            <a:ext cx="8712968" cy="1728191"/>
          </a:xfrm>
        </p:spPr>
        <p:txBody>
          <a:bodyPr/>
          <a:lstStyle/>
          <a:p>
            <a:pPr lvl="0"/>
            <a:r>
              <a:rPr lang="es-ES" sz="2000" b="1" dirty="0" smtClean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20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es-ES" sz="2000" b="1" i="1" dirty="0"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Ética y excelencia </a:t>
            </a:r>
            <a:r>
              <a:rPr lang="es-ES" sz="2000" b="1" i="1" dirty="0" smtClean="0"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médica</a:t>
            </a:r>
            <a:r>
              <a:rPr lang="es-AR" sz="2000" b="1" i="1" dirty="0" smtClean="0"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rPr>
              <a:t/>
            </a:r>
            <a:br>
              <a:rPr lang="es-AR" sz="2000" b="1" i="1" dirty="0" smtClean="0"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rPr>
            </a:br>
            <a:r>
              <a:rPr lang="es-ES" sz="2400" i="1" dirty="0" smtClean="0">
                <a:solidFill>
                  <a:srgbClr val="FFFF00"/>
                </a:solidFill>
                <a:latin typeface="Bookman Old Style" pitchFamily="18" charset="0"/>
              </a:rPr>
              <a:t/>
            </a:r>
            <a:br>
              <a:rPr lang="es-ES" sz="2400" i="1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es-ES" sz="2400" b="1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es-ES" sz="2400" b="1" dirty="0" smtClean="0">
                <a:solidFill>
                  <a:srgbClr val="FFFF00"/>
                </a:solidFill>
                <a:latin typeface="+mn-lt"/>
              </a:rPr>
            </a:br>
            <a:r>
              <a:rPr lang="es-ES" sz="2400" b="1" dirty="0" smtClean="0">
                <a:solidFill>
                  <a:srgbClr val="FFFF00"/>
                </a:solidFill>
                <a:latin typeface="+mn-lt"/>
              </a:rPr>
              <a:t>TRATAMIENTO DE LA DERMATOMIOSITIS</a:t>
            </a:r>
            <a:endParaRPr lang="es-ES" sz="24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512" y="4941168"/>
            <a:ext cx="8569325" cy="143951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s-ES_tradnl" sz="2400" b="1" dirty="0" smtClean="0">
              <a:latin typeface="Bookman Old Style" pitchFamily="18" charset="0"/>
            </a:endParaRPr>
          </a:p>
          <a:p>
            <a:pPr>
              <a:lnSpc>
                <a:spcPct val="80000"/>
              </a:lnSpc>
            </a:pPr>
            <a:r>
              <a:rPr lang="es-ES_tradnl" sz="2400" b="1" dirty="0" smtClean="0">
                <a:latin typeface="Bookman Old Style" pitchFamily="18" charset="0"/>
              </a:rPr>
              <a:t>Prof</a:t>
            </a:r>
            <a:r>
              <a:rPr lang="es-ES_tradnl" sz="2400" b="1" dirty="0">
                <a:latin typeface="Bookman Old Style" pitchFamily="18" charset="0"/>
              </a:rPr>
              <a:t>. Dra. Lidia Ester </a:t>
            </a:r>
            <a:r>
              <a:rPr lang="es-ES_tradnl" sz="2400" b="1" dirty="0" smtClean="0">
                <a:latin typeface="Bookman Old Style" pitchFamily="18" charset="0"/>
              </a:rPr>
              <a:t>Valle</a:t>
            </a:r>
            <a:endParaRPr lang="es-ES_tradnl" sz="2400" b="1" dirty="0">
              <a:latin typeface="Bookman Old Style" pitchFamily="18" charset="0"/>
            </a:endParaRPr>
          </a:p>
        </p:txBody>
      </p:sp>
      <p:pic>
        <p:nvPicPr>
          <p:cNvPr id="2054" name="Picture 6" descr="030903_coeur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420888"/>
            <a:ext cx="2016125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956" y="1273636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0768"/>
            <a:ext cx="8229600" cy="4175795"/>
          </a:xfrm>
        </p:spPr>
        <p:txBody>
          <a:bodyPr/>
          <a:lstStyle/>
          <a:p>
            <a:pPr marL="0" indent="0" algn="ctr">
              <a:buNone/>
            </a:pPr>
            <a:r>
              <a:rPr lang="es-AR" sz="2800" b="1" dirty="0">
                <a:latin typeface="Bookman Old Style" pitchFamily="18" charset="0"/>
              </a:rPr>
              <a:t>Tratamiento médico general</a:t>
            </a:r>
            <a:endParaRPr lang="es-AR" sz="2800" dirty="0">
              <a:latin typeface="Bookman Old Style" pitchFamily="18" charset="0"/>
            </a:endParaRPr>
          </a:p>
          <a:p>
            <a:pPr eaLnBrk="1" hangingPunct="1"/>
            <a:endParaRPr lang="es-ES" sz="2800" dirty="0" smtClean="0">
              <a:latin typeface="Bookman Old Style" pitchFamily="18" charset="0"/>
            </a:endParaRPr>
          </a:p>
          <a:p>
            <a:pPr eaLnBrk="1" hangingPunct="1"/>
            <a:endParaRPr lang="es-ES" sz="2800" dirty="0">
              <a:latin typeface="Bookman Old Style" pitchFamily="18" charset="0"/>
            </a:endParaRPr>
          </a:p>
          <a:p>
            <a:pPr eaLnBrk="1" hangingPunct="1"/>
            <a:r>
              <a:rPr lang="es-ES" sz="2800" dirty="0" smtClean="0">
                <a:latin typeface="Bookman Old Style" pitchFamily="18" charset="0"/>
              </a:rPr>
              <a:t>Reposo. </a:t>
            </a:r>
          </a:p>
          <a:p>
            <a:pPr marL="0" indent="0" eaLnBrk="1" hangingPunct="1">
              <a:buNone/>
            </a:pPr>
            <a:endParaRPr lang="es-ES" sz="2800" dirty="0" smtClean="0">
              <a:latin typeface="Bookman Old Style" pitchFamily="18" charset="0"/>
            </a:endParaRPr>
          </a:p>
          <a:p>
            <a:pPr eaLnBrk="1" hangingPunct="1"/>
            <a:r>
              <a:rPr lang="es-ES" sz="2800" dirty="0" smtClean="0">
                <a:latin typeface="Bookman Old Style" pitchFamily="18" charset="0"/>
              </a:rPr>
              <a:t>Nutrición </a:t>
            </a:r>
            <a:r>
              <a:rPr lang="es-ES" sz="2800" dirty="0">
                <a:latin typeface="Bookman Old Style" pitchFamily="18" charset="0"/>
              </a:rPr>
              <a:t>adecuada (dieta </a:t>
            </a:r>
            <a:r>
              <a:rPr lang="es-ES" sz="2800" dirty="0" err="1">
                <a:latin typeface="Bookman Old Style" pitchFamily="18" charset="0"/>
              </a:rPr>
              <a:t>hiperproteica</a:t>
            </a:r>
            <a:r>
              <a:rPr lang="es-ES" sz="2800" dirty="0">
                <a:latin typeface="Bookman Old Style" pitchFamily="18" charset="0"/>
              </a:rPr>
              <a:t> sobre todo en niños). </a:t>
            </a:r>
          </a:p>
          <a:p>
            <a:pPr marL="609600" indent="-609600">
              <a:buFont typeface="Wingdings" pitchFamily="2" charset="2"/>
              <a:buAutoNum type="arabicPeriod"/>
            </a:pPr>
            <a:endParaRPr lang="es-ES" dirty="0">
              <a:solidFill>
                <a:srgbClr val="FFFF00"/>
              </a:solidFill>
            </a:endParaRPr>
          </a:p>
        </p:txBody>
      </p:sp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56" y="506813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0768"/>
            <a:ext cx="8229600" cy="4175795"/>
          </a:xfrm>
        </p:spPr>
        <p:txBody>
          <a:bodyPr/>
          <a:lstStyle/>
          <a:p>
            <a:pPr marL="0" indent="0" algn="ctr">
              <a:buNone/>
            </a:pPr>
            <a:r>
              <a:rPr lang="es-AR" sz="2800" b="1" dirty="0">
                <a:latin typeface="Bookman Old Style" pitchFamily="18" charset="0"/>
              </a:rPr>
              <a:t>Tratamiento médico </a:t>
            </a:r>
            <a:r>
              <a:rPr lang="es-AR" sz="2800" b="1" dirty="0" smtClean="0">
                <a:latin typeface="Bookman Old Style" pitchFamily="18" charset="0"/>
              </a:rPr>
              <a:t>general</a:t>
            </a:r>
          </a:p>
          <a:p>
            <a:pPr marL="0" indent="0" algn="ctr">
              <a:buNone/>
            </a:pPr>
            <a:endParaRPr lang="es-AR" sz="2800" dirty="0">
              <a:latin typeface="Bookman Old Style" pitchFamily="18" charset="0"/>
            </a:endParaRPr>
          </a:p>
          <a:p>
            <a:pPr eaLnBrk="1" hangingPunct="1"/>
            <a:r>
              <a:rPr lang="es-ES" sz="2800" b="1" dirty="0" smtClean="0">
                <a:solidFill>
                  <a:srgbClr val="FFFF00"/>
                </a:solidFill>
                <a:latin typeface="Bookman Old Style" pitchFamily="18" charset="0"/>
              </a:rPr>
              <a:t>Terapia </a:t>
            </a:r>
            <a:r>
              <a:rPr lang="es-ES" sz="2800" b="1" dirty="0">
                <a:solidFill>
                  <a:srgbClr val="FFFF00"/>
                </a:solidFill>
                <a:latin typeface="Bookman Old Style" pitchFamily="18" charset="0"/>
              </a:rPr>
              <a:t>física</a:t>
            </a:r>
            <a:r>
              <a:rPr lang="es-ES" sz="2800" dirty="0">
                <a:latin typeface="Bookman Old Style" pitchFamily="18" charset="0"/>
              </a:rPr>
              <a:t>: los ejercicios pasivos son útiles para mantener la movilidad de las articulaciones. </a:t>
            </a:r>
            <a:endParaRPr lang="es-ES" sz="2800" dirty="0" smtClean="0">
              <a:latin typeface="Bookman Old Style" pitchFamily="18" charset="0"/>
            </a:endParaRPr>
          </a:p>
          <a:p>
            <a:pPr eaLnBrk="1" hangingPunct="1"/>
            <a:endParaRPr lang="es-ES" sz="2800" dirty="0">
              <a:latin typeface="Bookman Old Style" pitchFamily="18" charset="0"/>
            </a:endParaRPr>
          </a:p>
          <a:p>
            <a:pPr eaLnBrk="1" hangingPunct="1"/>
            <a:r>
              <a:rPr lang="es-ES" sz="2800" dirty="0" smtClean="0">
                <a:latin typeface="Bookman Old Style" pitchFamily="18" charset="0"/>
              </a:rPr>
              <a:t>Se debe </a:t>
            </a:r>
            <a:r>
              <a:rPr lang="es-ES" sz="2800" u="sng" dirty="0" smtClean="0">
                <a:solidFill>
                  <a:srgbClr val="FFFF00"/>
                </a:solidFill>
                <a:latin typeface="Bookman Old Style" pitchFamily="18" charset="0"/>
              </a:rPr>
              <a:t>incluir un apropiado programa </a:t>
            </a:r>
            <a:r>
              <a:rPr lang="es-ES" sz="2800" dirty="0" smtClean="0">
                <a:latin typeface="Bookman Old Style" pitchFamily="18" charset="0"/>
              </a:rPr>
              <a:t>de ejercicios monitoreado por personal experto.</a:t>
            </a:r>
            <a:endParaRPr lang="es-ES" sz="2800" dirty="0">
              <a:latin typeface="Bookman Old Style" pitchFamily="18" charset="0"/>
            </a:endParaRPr>
          </a:p>
        </p:txBody>
      </p:sp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56" y="506813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095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58874" y="537404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3543" y="1340768"/>
            <a:ext cx="8229600" cy="4644625"/>
          </a:xfrm>
        </p:spPr>
        <p:txBody>
          <a:bodyPr/>
          <a:lstStyle/>
          <a:p>
            <a:pPr marL="0" indent="0" algn="ctr">
              <a:buNone/>
            </a:pPr>
            <a:r>
              <a:rPr lang="es-AR" sz="2000" b="1" dirty="0">
                <a:latin typeface="Bookman Old Style" pitchFamily="18" charset="0"/>
              </a:rPr>
              <a:t>Tratamiento médico </a:t>
            </a:r>
            <a:r>
              <a:rPr lang="es-AR" sz="2000" b="1" dirty="0" smtClean="0">
                <a:latin typeface="Bookman Old Style" pitchFamily="18" charset="0"/>
              </a:rPr>
              <a:t>general – </a:t>
            </a:r>
            <a:r>
              <a:rPr lang="es-AR" sz="2000" b="1" dirty="0" smtClean="0">
                <a:effectLst/>
                <a:latin typeface="Bookman Old Style" pitchFamily="18" charset="0"/>
              </a:rPr>
              <a:t>Fisioterapia</a:t>
            </a:r>
          </a:p>
          <a:p>
            <a:pPr marL="0" indent="0" algn="ctr">
              <a:buNone/>
            </a:pPr>
            <a:endParaRPr lang="es-AR" sz="2000" dirty="0">
              <a:latin typeface="Bookman Old Style" pitchFamily="18" charset="0"/>
            </a:endParaRPr>
          </a:p>
          <a:p>
            <a:r>
              <a:rPr lang="es-AR" sz="2400" b="1" dirty="0" smtClean="0">
                <a:effectLst/>
                <a:latin typeface="Bookman Old Style" pitchFamily="18" charset="0"/>
              </a:rPr>
              <a:t>Disminuir </a:t>
            </a:r>
            <a:r>
              <a:rPr lang="es-AR" sz="2400" b="1" dirty="0">
                <a:effectLst/>
                <a:latin typeface="Bookman Old Style" pitchFamily="18" charset="0"/>
              </a:rPr>
              <a:t>la atrofia muscular y recuperar la fuerza</a:t>
            </a:r>
            <a:r>
              <a:rPr lang="es-AR" sz="2400" dirty="0">
                <a:effectLst/>
                <a:latin typeface="Bookman Old Style" pitchFamily="18" charset="0"/>
              </a:rPr>
              <a:t>: </a:t>
            </a:r>
            <a:r>
              <a:rPr lang="es-AR" sz="2400" dirty="0" smtClean="0">
                <a:effectLst/>
                <a:latin typeface="Bookman Old Style" pitchFamily="18" charset="0"/>
              </a:rPr>
              <a:t>ejercicios </a:t>
            </a:r>
            <a:r>
              <a:rPr lang="es-AR" sz="2400" dirty="0">
                <a:effectLst/>
                <a:latin typeface="Bookman Old Style" pitchFamily="18" charset="0"/>
              </a:rPr>
              <a:t>activos libres o resistidos de poca </a:t>
            </a:r>
            <a:r>
              <a:rPr lang="es-AR" sz="2400" dirty="0" smtClean="0">
                <a:effectLst/>
                <a:latin typeface="Bookman Old Style" pitchFamily="18" charset="0"/>
              </a:rPr>
              <a:t>intensidad. Ejercicios </a:t>
            </a:r>
            <a:r>
              <a:rPr lang="es-AR" sz="2400" dirty="0">
                <a:effectLst/>
                <a:latin typeface="Bookman Old Style" pitchFamily="18" charset="0"/>
              </a:rPr>
              <a:t>pasivos.</a:t>
            </a:r>
          </a:p>
          <a:p>
            <a:pPr marL="0" indent="0">
              <a:buNone/>
            </a:pPr>
            <a:r>
              <a:rPr lang="es-AR" sz="2400" dirty="0">
                <a:effectLst/>
                <a:latin typeface="Bookman Old Style" pitchFamily="18" charset="0"/>
              </a:rPr>
              <a:t> </a:t>
            </a:r>
            <a:r>
              <a:rPr lang="es-AR" sz="2400" dirty="0" smtClean="0">
                <a:effectLst/>
                <a:latin typeface="Bookman Old Style" pitchFamily="18" charset="0"/>
              </a:rPr>
              <a:t>   Ejercicios </a:t>
            </a:r>
            <a:r>
              <a:rPr lang="es-AR" sz="2400" dirty="0">
                <a:effectLst/>
                <a:latin typeface="Bookman Old Style" pitchFamily="18" charset="0"/>
              </a:rPr>
              <a:t>de estiramiento muscular</a:t>
            </a:r>
            <a:r>
              <a:rPr lang="es-AR" sz="2400" dirty="0" smtClean="0">
                <a:effectLst/>
                <a:latin typeface="Bookman Old Style" pitchFamily="18" charset="0"/>
              </a:rPr>
              <a:t>.</a:t>
            </a:r>
          </a:p>
          <a:p>
            <a:pPr marL="0" indent="0">
              <a:buNone/>
            </a:pPr>
            <a:endParaRPr lang="es-AR" sz="2400" dirty="0">
              <a:effectLst/>
              <a:latin typeface="Bookman Old Style" pitchFamily="18" charset="0"/>
            </a:endParaRPr>
          </a:p>
          <a:p>
            <a:r>
              <a:rPr lang="es-AR" sz="2400" b="1" dirty="0">
                <a:effectLst/>
                <a:latin typeface="Bookman Old Style" pitchFamily="18" charset="0"/>
              </a:rPr>
              <a:t>Prevenir contracturas y retracciones</a:t>
            </a:r>
            <a:r>
              <a:rPr lang="es-AR" sz="2400" dirty="0">
                <a:effectLst/>
                <a:latin typeface="Bookman Old Style" pitchFamily="18" charset="0"/>
              </a:rPr>
              <a:t>: con estiramientos y </a:t>
            </a:r>
            <a:r>
              <a:rPr lang="es-AR" sz="2400" dirty="0" err="1">
                <a:effectLst/>
                <a:latin typeface="Bookman Old Style" pitchFamily="18" charset="0"/>
              </a:rPr>
              <a:t>ortesis</a:t>
            </a:r>
            <a:r>
              <a:rPr lang="es-AR" sz="2400" dirty="0" smtClean="0">
                <a:effectLst/>
                <a:latin typeface="Bookman Old Style" pitchFamily="18" charset="0"/>
              </a:rPr>
              <a:t>.</a:t>
            </a:r>
          </a:p>
          <a:p>
            <a:endParaRPr lang="es-AR" sz="2400" dirty="0">
              <a:effectLst/>
              <a:latin typeface="Bookman Old Style" pitchFamily="18" charset="0"/>
            </a:endParaRPr>
          </a:p>
          <a:p>
            <a:r>
              <a:rPr lang="es-AR" sz="2400" b="1" dirty="0">
                <a:effectLst/>
                <a:latin typeface="Bookman Old Style" pitchFamily="18" charset="0"/>
              </a:rPr>
              <a:t>Paliar el dolor</a:t>
            </a:r>
            <a:r>
              <a:rPr lang="es-AR" sz="2400" dirty="0">
                <a:effectLst/>
                <a:latin typeface="Bookman Old Style" pitchFamily="18" charset="0"/>
              </a:rPr>
              <a:t>: a través de la electroterapia</a:t>
            </a:r>
            <a:r>
              <a:rPr lang="es-AR" sz="2400" dirty="0" smtClean="0">
                <a:effectLst/>
                <a:latin typeface="Bookman Old Style" pitchFamily="18" charset="0"/>
              </a:rPr>
              <a:t>.</a:t>
            </a:r>
            <a:endParaRPr lang="es-AR" sz="2400" dirty="0">
              <a:effectLst/>
              <a:latin typeface="Bookman Old Style" pitchFamily="18" charset="0"/>
            </a:endParaRPr>
          </a:p>
        </p:txBody>
      </p:sp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56" y="506813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159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72729" y="440138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7360" y="1052736"/>
            <a:ext cx="8229600" cy="4644625"/>
          </a:xfrm>
        </p:spPr>
        <p:txBody>
          <a:bodyPr/>
          <a:lstStyle/>
          <a:p>
            <a:pPr marL="0" indent="0" algn="ctr">
              <a:buNone/>
            </a:pPr>
            <a:r>
              <a:rPr lang="es-AR" sz="2000" b="1" dirty="0">
                <a:latin typeface="Bookman Old Style" pitchFamily="18" charset="0"/>
              </a:rPr>
              <a:t>Tratamiento médico </a:t>
            </a:r>
            <a:r>
              <a:rPr lang="es-AR" sz="2000" b="1" dirty="0" smtClean="0">
                <a:latin typeface="Bookman Old Style" pitchFamily="18" charset="0"/>
              </a:rPr>
              <a:t>general - </a:t>
            </a:r>
            <a:r>
              <a:rPr lang="es-AR" sz="2000" b="1" dirty="0" smtClean="0">
                <a:effectLst/>
                <a:latin typeface="Bookman Old Style" pitchFamily="18" charset="0"/>
              </a:rPr>
              <a:t>Fisioterapia</a:t>
            </a:r>
            <a:endParaRPr lang="es-AR" sz="2000" dirty="0">
              <a:latin typeface="Bookman Old Style" pitchFamily="18" charset="0"/>
            </a:endParaRPr>
          </a:p>
          <a:p>
            <a:r>
              <a:rPr lang="es-AR" sz="2400" b="1" dirty="0" smtClean="0">
                <a:effectLst/>
                <a:latin typeface="Bookman Old Style" pitchFamily="18" charset="0"/>
              </a:rPr>
              <a:t>Mantener </a:t>
            </a:r>
            <a:r>
              <a:rPr lang="es-AR" sz="2400" b="1" dirty="0">
                <a:effectLst/>
                <a:latin typeface="Bookman Old Style" pitchFamily="18" charset="0"/>
              </a:rPr>
              <a:t>la movilidad articular</a:t>
            </a:r>
            <a:r>
              <a:rPr lang="es-AR" sz="2400" dirty="0">
                <a:effectLst/>
                <a:latin typeface="Bookman Old Style" pitchFamily="18" charset="0"/>
              </a:rPr>
              <a:t>: mediante movilizaciones pasivas o activas</a:t>
            </a:r>
            <a:r>
              <a:rPr lang="es-AR" sz="2400" dirty="0" smtClean="0">
                <a:effectLst/>
                <a:latin typeface="Bookman Old Style" pitchFamily="18" charset="0"/>
              </a:rPr>
              <a:t>.</a:t>
            </a:r>
          </a:p>
          <a:p>
            <a:endParaRPr lang="es-AR" sz="2400" dirty="0">
              <a:effectLst/>
              <a:latin typeface="Bookman Old Style" pitchFamily="18" charset="0"/>
            </a:endParaRPr>
          </a:p>
          <a:p>
            <a:r>
              <a:rPr lang="es-AR" sz="2400" b="1" dirty="0">
                <a:effectLst/>
                <a:latin typeface="Bookman Old Style" pitchFamily="18" charset="0"/>
              </a:rPr>
              <a:t>Mantener la función respiratoria </a:t>
            </a:r>
            <a:r>
              <a:rPr lang="es-AR" sz="2400" dirty="0">
                <a:effectLst/>
                <a:latin typeface="Bookman Old Style" pitchFamily="18" charset="0"/>
              </a:rPr>
              <a:t>con ejercicios apropiados</a:t>
            </a:r>
            <a:r>
              <a:rPr lang="es-AR" sz="2400" dirty="0" smtClean="0">
                <a:effectLst/>
                <a:latin typeface="Bookman Old Style" pitchFamily="18" charset="0"/>
              </a:rPr>
              <a:t>.</a:t>
            </a:r>
          </a:p>
          <a:p>
            <a:endParaRPr lang="es-AR" sz="2400" dirty="0">
              <a:effectLst/>
              <a:latin typeface="Bookman Old Style" pitchFamily="18" charset="0"/>
            </a:endParaRPr>
          </a:p>
          <a:p>
            <a:r>
              <a:rPr lang="es-AR" sz="2400" dirty="0">
                <a:effectLst/>
                <a:latin typeface="Bookman Old Style" pitchFamily="18" charset="0"/>
              </a:rPr>
              <a:t>Tratamiento con </a:t>
            </a:r>
            <a:r>
              <a:rPr lang="es-AR" sz="2400" b="1" dirty="0">
                <a:effectLst/>
                <a:latin typeface="Bookman Old Style" pitchFamily="18" charset="0"/>
              </a:rPr>
              <a:t>hidroterapia</a:t>
            </a:r>
            <a:r>
              <a:rPr lang="es-AR" sz="2400" dirty="0" smtClean="0">
                <a:effectLst/>
                <a:latin typeface="Bookman Old Style" pitchFamily="18" charset="0"/>
              </a:rPr>
              <a:t>.</a:t>
            </a:r>
          </a:p>
          <a:p>
            <a:endParaRPr lang="es-AR" sz="2400" dirty="0">
              <a:effectLst/>
              <a:latin typeface="Bookman Old Style" pitchFamily="18" charset="0"/>
            </a:endParaRPr>
          </a:p>
          <a:p>
            <a:r>
              <a:rPr lang="es-AR" sz="2400" b="1" dirty="0">
                <a:effectLst/>
                <a:latin typeface="Bookman Old Style" pitchFamily="18" charset="0"/>
              </a:rPr>
              <a:t>Masajes </a:t>
            </a:r>
            <a:r>
              <a:rPr lang="es-AR" sz="2400" b="1" dirty="0" err="1">
                <a:effectLst/>
                <a:latin typeface="Bookman Old Style" pitchFamily="18" charset="0"/>
              </a:rPr>
              <a:t>descontracturantes</a:t>
            </a:r>
            <a:r>
              <a:rPr lang="es-AR" sz="2400" dirty="0" smtClean="0">
                <a:effectLst/>
                <a:latin typeface="Bookman Old Style" pitchFamily="18" charset="0"/>
              </a:rPr>
              <a:t>.</a:t>
            </a:r>
          </a:p>
          <a:p>
            <a:endParaRPr lang="es-AR" sz="2400" dirty="0">
              <a:effectLst/>
              <a:latin typeface="Bookman Old Style" pitchFamily="18" charset="0"/>
            </a:endParaRPr>
          </a:p>
          <a:p>
            <a:r>
              <a:rPr lang="es-AR" sz="2400" b="1" dirty="0">
                <a:effectLst/>
                <a:latin typeface="Bookman Old Style" pitchFamily="18" charset="0"/>
              </a:rPr>
              <a:t>Crioterapia</a:t>
            </a:r>
            <a:r>
              <a:rPr lang="es-AR" sz="2400" dirty="0">
                <a:effectLst/>
                <a:latin typeface="Bookman Old Style" pitchFamily="18" charset="0"/>
              </a:rPr>
              <a:t> para disminuir la </a:t>
            </a:r>
            <a:r>
              <a:rPr lang="es-AR" sz="2400" dirty="0" smtClean="0">
                <a:effectLst/>
                <a:latin typeface="Bookman Old Style" pitchFamily="18" charset="0"/>
              </a:rPr>
              <a:t>inflamación.</a:t>
            </a:r>
            <a:endParaRPr lang="es-AR" sz="2400" dirty="0">
              <a:effectLst/>
              <a:latin typeface="Bookman Old Style" pitchFamily="18" charset="0"/>
            </a:endParaRPr>
          </a:p>
        </p:txBody>
      </p:sp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56" y="506813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516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0768"/>
            <a:ext cx="8229600" cy="4175795"/>
          </a:xfrm>
        </p:spPr>
        <p:txBody>
          <a:bodyPr/>
          <a:lstStyle/>
          <a:p>
            <a:pPr marL="0" indent="0" algn="ctr">
              <a:buNone/>
            </a:pPr>
            <a:r>
              <a:rPr lang="es-AR" sz="2800" b="1" dirty="0">
                <a:latin typeface="Bookman Old Style" pitchFamily="18" charset="0"/>
              </a:rPr>
              <a:t>Tratamiento médico </a:t>
            </a:r>
            <a:r>
              <a:rPr lang="es-AR" sz="2800" b="1" dirty="0" smtClean="0">
                <a:latin typeface="Bookman Old Style" pitchFamily="18" charset="0"/>
              </a:rPr>
              <a:t>general</a:t>
            </a:r>
          </a:p>
          <a:p>
            <a:pPr marL="0" indent="0" algn="ctr">
              <a:buNone/>
            </a:pPr>
            <a:endParaRPr lang="es-AR" sz="2800" b="1" dirty="0">
              <a:latin typeface="Bookman Old Style" pitchFamily="18" charset="0"/>
            </a:endParaRPr>
          </a:p>
          <a:p>
            <a:pPr marL="0" indent="0" algn="ctr">
              <a:buNone/>
            </a:pPr>
            <a:endParaRPr lang="es-AR" sz="2800" dirty="0">
              <a:latin typeface="Bookman Old Style" pitchFamily="18" charset="0"/>
            </a:endParaRPr>
          </a:p>
          <a:p>
            <a:pPr eaLnBrk="1" hangingPunct="1"/>
            <a:r>
              <a:rPr lang="es-ES" sz="2800" dirty="0" smtClean="0">
                <a:latin typeface="Bookman Old Style" pitchFamily="18" charset="0"/>
              </a:rPr>
              <a:t>Terapia ocupacional. </a:t>
            </a:r>
            <a:endParaRPr lang="es-ES" sz="2800" dirty="0">
              <a:latin typeface="Bookman Old Style" pitchFamily="18" charset="0"/>
            </a:endParaRPr>
          </a:p>
          <a:p>
            <a:pPr marL="609600" indent="-609600">
              <a:buFont typeface="Wingdings" pitchFamily="2" charset="2"/>
              <a:buAutoNum type="arabicPeriod"/>
            </a:pPr>
            <a:endParaRPr lang="es-ES" dirty="0">
              <a:solidFill>
                <a:srgbClr val="FFFF00"/>
              </a:solidFill>
            </a:endParaRPr>
          </a:p>
        </p:txBody>
      </p:sp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56" y="506813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498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9756" y="1340768"/>
            <a:ext cx="8694732" cy="4175795"/>
          </a:xfrm>
        </p:spPr>
        <p:txBody>
          <a:bodyPr/>
          <a:lstStyle/>
          <a:p>
            <a:pPr marL="0" indent="0" algn="ctr">
              <a:buNone/>
            </a:pPr>
            <a:r>
              <a:rPr lang="es-AR" sz="2000" b="1" dirty="0">
                <a:latin typeface="Bookman Old Style" pitchFamily="18" charset="0"/>
              </a:rPr>
              <a:t>Tratamiento de la enfermedad cutánea</a:t>
            </a:r>
            <a:endParaRPr lang="es-AR" sz="2000" dirty="0"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es-ES" sz="2400" u="sng" dirty="0" smtClean="0">
                <a:latin typeface="Bookman Old Style" pitchFamily="18" charset="0"/>
              </a:rPr>
              <a:t>Primera línea</a:t>
            </a:r>
          </a:p>
          <a:p>
            <a:pPr marL="0" indent="0" algn="ctr">
              <a:buNone/>
            </a:pPr>
            <a:endParaRPr lang="es-ES" sz="2400" u="sng">
              <a:latin typeface="Bookman Old Style" pitchFamily="18" charset="0"/>
            </a:endParaRPr>
          </a:p>
          <a:p>
            <a:pPr marL="0" indent="0" algn="ctr">
              <a:buNone/>
            </a:pPr>
            <a:endParaRPr lang="es-ES" sz="2400" dirty="0" smtClean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ES" sz="2400" b="1" u="sng" dirty="0" err="1" smtClean="0">
                <a:solidFill>
                  <a:srgbClr val="FFFF00"/>
                </a:solidFill>
                <a:latin typeface="Bookman Old Style" pitchFamily="18" charset="0"/>
              </a:rPr>
              <a:t>Fotoprotección</a:t>
            </a:r>
            <a:r>
              <a:rPr lang="es-ES" sz="2400" dirty="0" smtClean="0">
                <a:latin typeface="Bookman Old Style" pitchFamily="18" charset="0"/>
              </a:rPr>
              <a:t>: ropa </a:t>
            </a:r>
            <a:r>
              <a:rPr lang="es-ES" sz="2400" dirty="0">
                <a:latin typeface="Bookman Old Style" pitchFamily="18" charset="0"/>
              </a:rPr>
              <a:t>adecuada, medidas para evitar la exposición solar, cremas </a:t>
            </a:r>
            <a:r>
              <a:rPr lang="es-ES" sz="2400" dirty="0" err="1">
                <a:latin typeface="Bookman Old Style" pitchFamily="18" charset="0"/>
              </a:rPr>
              <a:t>fotoprotectoras</a:t>
            </a:r>
            <a:r>
              <a:rPr lang="es-ES" sz="2400" dirty="0">
                <a:latin typeface="Bookman Old Style" pitchFamily="18" charset="0"/>
              </a:rPr>
              <a:t> con FPS mayores de </a:t>
            </a:r>
            <a:r>
              <a:rPr lang="es-ES" sz="2400" dirty="0" smtClean="0">
                <a:latin typeface="Bookman Old Style" pitchFamily="18" charset="0"/>
              </a:rPr>
              <a:t>30.</a:t>
            </a:r>
          </a:p>
          <a:p>
            <a:pPr marL="0" indent="0">
              <a:buNone/>
            </a:pPr>
            <a:endParaRPr lang="es-ES" sz="2400" dirty="0" smtClean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ES" sz="2400" u="sng" dirty="0" smtClean="0">
                <a:solidFill>
                  <a:srgbClr val="FFFF00"/>
                </a:solidFill>
                <a:latin typeface="Bookman Old Style" pitchFamily="18" charset="0"/>
              </a:rPr>
              <a:t>Debe insistirse en este tópico.</a:t>
            </a:r>
          </a:p>
          <a:p>
            <a:pPr marL="609600" indent="-609600">
              <a:buFont typeface="Wingdings" pitchFamily="2" charset="2"/>
              <a:buAutoNum type="arabicPeriod"/>
            </a:pPr>
            <a:endParaRPr lang="es-ES" dirty="0">
              <a:solidFill>
                <a:srgbClr val="FFFF00"/>
              </a:solidFill>
            </a:endParaRPr>
          </a:p>
        </p:txBody>
      </p:sp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56" y="506813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429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9756" y="1340768"/>
            <a:ext cx="8694732" cy="4175795"/>
          </a:xfrm>
        </p:spPr>
        <p:txBody>
          <a:bodyPr/>
          <a:lstStyle/>
          <a:p>
            <a:pPr marL="0" indent="0" algn="ctr">
              <a:buNone/>
            </a:pPr>
            <a:r>
              <a:rPr lang="es-AR" sz="2000" b="1" dirty="0">
                <a:latin typeface="Bookman Old Style" pitchFamily="18" charset="0"/>
              </a:rPr>
              <a:t>Tratamiento de la enfermedad cutánea</a:t>
            </a:r>
            <a:endParaRPr lang="es-AR" sz="2000" dirty="0"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es-ES" sz="2400" u="sng" dirty="0" smtClean="0">
                <a:latin typeface="Bookman Old Style" pitchFamily="18" charset="0"/>
              </a:rPr>
              <a:t>Primera línea</a:t>
            </a:r>
            <a:endParaRPr lang="es-ES" sz="2400" dirty="0" smtClean="0">
              <a:latin typeface="Bookman Old Style" pitchFamily="18" charset="0"/>
            </a:endParaRPr>
          </a:p>
          <a:p>
            <a:pPr marL="0" indent="0">
              <a:buNone/>
            </a:pPr>
            <a:endParaRPr lang="es-ES" sz="2400" dirty="0" smtClean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ES" sz="2400" dirty="0" smtClean="0">
                <a:solidFill>
                  <a:srgbClr val="FFFF00"/>
                </a:solidFill>
                <a:latin typeface="Bookman Old Style" pitchFamily="18" charset="0"/>
              </a:rPr>
              <a:t>Corticoides </a:t>
            </a:r>
            <a:r>
              <a:rPr lang="es-ES" sz="2400" dirty="0">
                <a:solidFill>
                  <a:srgbClr val="FFFF00"/>
                </a:solidFill>
                <a:latin typeface="Bookman Old Style" pitchFamily="18" charset="0"/>
              </a:rPr>
              <a:t>tópicos</a:t>
            </a:r>
            <a:r>
              <a:rPr lang="es-ES" sz="2400" dirty="0">
                <a:latin typeface="Bookman Old Style" pitchFamily="18" charset="0"/>
              </a:rPr>
              <a:t>: cremas o ungüentos por </a:t>
            </a:r>
            <a:r>
              <a:rPr lang="es-ES" sz="2400" dirty="0" smtClean="0">
                <a:latin typeface="Bookman Old Style" pitchFamily="18" charset="0"/>
              </a:rPr>
              <a:t>períodos breves</a:t>
            </a:r>
            <a:r>
              <a:rPr lang="es-ES" sz="2400" dirty="0">
                <a:latin typeface="Bookman Old Style" pitchFamily="18" charset="0"/>
              </a:rPr>
              <a:t>. </a:t>
            </a:r>
            <a:endParaRPr lang="es-ES" sz="2400" dirty="0" smtClean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ES" sz="2400" dirty="0" smtClean="0">
                <a:latin typeface="Bookman Old Style" pitchFamily="18" charset="0"/>
              </a:rPr>
              <a:t>Agentes </a:t>
            </a:r>
            <a:r>
              <a:rPr lang="es-ES" sz="2400" dirty="0" err="1">
                <a:solidFill>
                  <a:srgbClr val="FFFF00"/>
                </a:solidFill>
                <a:latin typeface="Bookman Old Style" pitchFamily="18" charset="0"/>
              </a:rPr>
              <a:t>antipruriginosos</a:t>
            </a:r>
            <a:r>
              <a:rPr lang="es-ES" sz="2400" dirty="0">
                <a:latin typeface="Bookman Old Style" pitchFamily="18" charset="0"/>
              </a:rPr>
              <a:t> locales y cremas </a:t>
            </a:r>
            <a:r>
              <a:rPr lang="es-ES" sz="2400" dirty="0" smtClean="0">
                <a:latin typeface="Bookman Old Style" pitchFamily="18" charset="0"/>
              </a:rPr>
              <a:t>emolientes. </a:t>
            </a:r>
          </a:p>
          <a:p>
            <a:pPr marL="0" indent="0">
              <a:buNone/>
            </a:pPr>
            <a:r>
              <a:rPr lang="es-ES" sz="2400" dirty="0" smtClean="0">
                <a:solidFill>
                  <a:srgbClr val="FFFF00"/>
                </a:solidFill>
                <a:latin typeface="Bookman Old Style" pitchFamily="18" charset="0"/>
              </a:rPr>
              <a:t>Antihistamínicos orales. </a:t>
            </a:r>
          </a:p>
          <a:p>
            <a:pPr marL="0" indent="0">
              <a:buNone/>
            </a:pPr>
            <a:endParaRPr lang="es-ES" sz="2400" dirty="0">
              <a:solidFill>
                <a:srgbClr val="FFFF00"/>
              </a:solidFill>
              <a:latin typeface="Bookman Old Style" pitchFamily="18" charset="0"/>
            </a:endParaRPr>
          </a:p>
          <a:p>
            <a:pPr marL="0" indent="0">
              <a:buNone/>
            </a:pPr>
            <a:endParaRPr lang="es-ES" sz="2400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ES" sz="2400" u="sng" dirty="0" err="1" smtClean="0">
                <a:solidFill>
                  <a:srgbClr val="FFFF00"/>
                </a:solidFill>
                <a:latin typeface="Bookman Old Style" pitchFamily="18" charset="0"/>
              </a:rPr>
              <a:t>Tacrolimus</a:t>
            </a:r>
            <a:r>
              <a:rPr lang="es-ES" sz="2400" u="sng" dirty="0" smtClean="0">
                <a:solidFill>
                  <a:srgbClr val="FFFF00"/>
                </a:solidFill>
                <a:latin typeface="Bookman Old Style" pitchFamily="18" charset="0"/>
              </a:rPr>
              <a:t> tópico 0.1 %.</a:t>
            </a:r>
            <a:endParaRPr lang="es-ES" sz="2400" u="sng" dirty="0">
              <a:solidFill>
                <a:srgbClr val="FFFF00"/>
              </a:solidFill>
              <a:latin typeface="Bookman Old Style" pitchFamily="18" charset="0"/>
            </a:endParaRPr>
          </a:p>
          <a:p>
            <a:pPr marL="609600" indent="-609600">
              <a:buFont typeface="Wingdings" pitchFamily="2" charset="2"/>
              <a:buAutoNum type="arabicPeriod"/>
            </a:pPr>
            <a:endParaRPr lang="es-ES" dirty="0">
              <a:solidFill>
                <a:srgbClr val="FFFF00"/>
              </a:solidFill>
            </a:endParaRPr>
          </a:p>
        </p:txBody>
      </p:sp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56" y="506813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454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6215" y="1340768"/>
            <a:ext cx="8464255" cy="4175795"/>
          </a:xfrm>
        </p:spPr>
        <p:txBody>
          <a:bodyPr/>
          <a:lstStyle/>
          <a:p>
            <a:pPr algn="ctr">
              <a:buNone/>
            </a:pPr>
            <a:r>
              <a:rPr lang="es-AR" sz="2400" b="1" dirty="0" smtClean="0">
                <a:latin typeface="Bookman Old Style" pitchFamily="18" charset="0"/>
              </a:rPr>
              <a:t>Tratamiento médico específico</a:t>
            </a:r>
            <a:endParaRPr lang="es-ES" sz="2400" u="sng" dirty="0" smtClean="0">
              <a:latin typeface="Bookman Old Style" pitchFamily="18" charset="0"/>
            </a:endParaRPr>
          </a:p>
          <a:p>
            <a:pPr algn="ctr">
              <a:buNone/>
            </a:pPr>
            <a:r>
              <a:rPr lang="es-ES" sz="2400" u="sng" dirty="0" smtClean="0">
                <a:latin typeface="Bookman Old Style" pitchFamily="18" charset="0"/>
              </a:rPr>
              <a:t>Primera </a:t>
            </a:r>
            <a:r>
              <a:rPr lang="es-ES" sz="2400" u="sng" dirty="0">
                <a:latin typeface="Bookman Old Style" pitchFamily="18" charset="0"/>
              </a:rPr>
              <a:t>línea</a:t>
            </a:r>
            <a:r>
              <a:rPr lang="es-ES" sz="2400" dirty="0">
                <a:latin typeface="Bookman Old Style" pitchFamily="18" charset="0"/>
              </a:rPr>
              <a:t> </a:t>
            </a:r>
            <a:endParaRPr lang="es-ES" sz="2400" u="sng" dirty="0">
              <a:latin typeface="Bookman Old Style" pitchFamily="18" charset="0"/>
            </a:endParaRPr>
          </a:p>
          <a:p>
            <a:pPr>
              <a:buNone/>
            </a:pPr>
            <a:endParaRPr lang="es-ES" sz="2800" u="sng" dirty="0">
              <a:latin typeface="Bookman Old Style" pitchFamily="18" charset="0"/>
            </a:endParaRPr>
          </a:p>
          <a:p>
            <a:pPr eaLnBrk="1" hangingPunct="1"/>
            <a:r>
              <a:rPr lang="es-ES" sz="2800" dirty="0" err="1">
                <a:latin typeface="Bookman Old Style" pitchFamily="18" charset="0"/>
              </a:rPr>
              <a:t>Prednisona</a:t>
            </a:r>
            <a:r>
              <a:rPr lang="es-ES" sz="2800" dirty="0">
                <a:latin typeface="Bookman Old Style" pitchFamily="18" charset="0"/>
              </a:rPr>
              <a:t> oral 1mg/kg/día. </a:t>
            </a:r>
          </a:p>
          <a:p>
            <a:pPr eaLnBrk="1" hangingPunct="1"/>
            <a:endParaRPr lang="es-ES" sz="2800" dirty="0">
              <a:latin typeface="Bookman Old Style" pitchFamily="18" charset="0"/>
            </a:endParaRPr>
          </a:p>
          <a:p>
            <a:pPr eaLnBrk="1" hangingPunct="1"/>
            <a:r>
              <a:rPr lang="es-ES" sz="2800" u="sng" dirty="0">
                <a:solidFill>
                  <a:srgbClr val="FFFF00"/>
                </a:solidFill>
                <a:latin typeface="Bookman Old Style" pitchFamily="18" charset="0"/>
              </a:rPr>
              <a:t>Debe ser mantenida hasta mejoría de la </a:t>
            </a:r>
            <a:r>
              <a:rPr lang="es-ES" sz="2800" u="sng" dirty="0" err="1">
                <a:solidFill>
                  <a:srgbClr val="FFFF00"/>
                </a:solidFill>
                <a:latin typeface="Bookman Old Style" pitchFamily="18" charset="0"/>
              </a:rPr>
              <a:t>miositis</a:t>
            </a:r>
            <a:r>
              <a:rPr lang="es-ES" sz="2800" u="sng" dirty="0">
                <a:solidFill>
                  <a:srgbClr val="FFFF00"/>
                </a:solidFill>
                <a:latin typeface="Bookman Old Style" pitchFamily="18" charset="0"/>
              </a:rPr>
              <a:t> y de las enzimas musculares</a:t>
            </a:r>
            <a:r>
              <a:rPr lang="es-ES" sz="2800" dirty="0" smtClean="0">
                <a:latin typeface="Bookman Old Style" pitchFamily="18" charset="0"/>
              </a:rPr>
              <a:t>. </a:t>
            </a:r>
            <a:endParaRPr lang="es-ES" sz="2800" dirty="0">
              <a:latin typeface="Bookman Old Style" pitchFamily="18" charset="0"/>
            </a:endParaRPr>
          </a:p>
          <a:p>
            <a:pPr eaLnBrk="1" hangingPunct="1"/>
            <a:endParaRPr lang="es-ES" sz="2800" dirty="0">
              <a:latin typeface="Bookman Old Style" pitchFamily="18" charset="0"/>
            </a:endParaRPr>
          </a:p>
          <a:p>
            <a:pPr eaLnBrk="1" hangingPunct="1"/>
            <a:r>
              <a:rPr lang="es-ES" sz="2800" dirty="0">
                <a:latin typeface="Bookman Old Style" pitchFamily="18" charset="0"/>
              </a:rPr>
              <a:t>Se puede comenzar a dosis de 2 mg/kg/día y luego descenso lento.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  <a:p>
            <a:pPr marL="609600" indent="-609600">
              <a:buFont typeface="Wingdings" pitchFamily="2" charset="2"/>
              <a:buAutoNum type="arabicPeriod"/>
            </a:pPr>
            <a:endParaRPr lang="es-ES" dirty="0">
              <a:solidFill>
                <a:srgbClr val="FFFF00"/>
              </a:solidFill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697781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47629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3743325"/>
          </a:xfrm>
        </p:spPr>
        <p:txBody>
          <a:bodyPr/>
          <a:lstStyle/>
          <a:p>
            <a:pPr marL="0" indent="0">
              <a:buNone/>
            </a:pPr>
            <a:r>
              <a:rPr lang="es-ES" dirty="0">
                <a:latin typeface="Bookman Old Style" pitchFamily="18" charset="0"/>
              </a:rPr>
              <a:t>Recordar que la terapia con corticoides a largo plazo requiere suplemento de </a:t>
            </a:r>
            <a:r>
              <a:rPr lang="es-ES" b="1" dirty="0">
                <a:solidFill>
                  <a:srgbClr val="FFFF00"/>
                </a:solidFill>
                <a:latin typeface="Bookman Old Style" pitchFamily="18" charset="0"/>
              </a:rPr>
              <a:t>calcio</a:t>
            </a:r>
            <a:r>
              <a:rPr lang="es-ES" dirty="0">
                <a:latin typeface="Bookman Old Style" pitchFamily="18" charset="0"/>
              </a:rPr>
              <a:t> (1g/día) y </a:t>
            </a:r>
            <a:r>
              <a:rPr lang="es-ES" b="1" dirty="0">
                <a:solidFill>
                  <a:srgbClr val="FFFF00"/>
                </a:solidFill>
                <a:latin typeface="Bookman Old Style" pitchFamily="18" charset="0"/>
              </a:rPr>
              <a:t>vitamina D 3 </a:t>
            </a:r>
            <a:r>
              <a:rPr lang="es-ES" dirty="0">
                <a:latin typeface="Bookman Old Style" pitchFamily="18" charset="0"/>
              </a:rPr>
              <a:t>para la profilaxis de la osteoporosis. </a:t>
            </a:r>
          </a:p>
          <a:p>
            <a:pPr marL="609600" indent="-609600">
              <a:buFont typeface="Wingdings" pitchFamily="2" charset="2"/>
              <a:buAutoNum type="arabicPeriod"/>
            </a:pPr>
            <a:endParaRPr lang="es-ES" dirty="0">
              <a:solidFill>
                <a:srgbClr val="FFFF00"/>
              </a:solidFill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697781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111184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8712968" cy="4175795"/>
          </a:xfrm>
        </p:spPr>
        <p:txBody>
          <a:bodyPr/>
          <a:lstStyle/>
          <a:p>
            <a:pPr marL="0" indent="0">
              <a:buNone/>
            </a:pPr>
            <a:endParaRPr lang="es-AR" dirty="0" smtClean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AR" dirty="0" smtClean="0">
                <a:latin typeface="Bookman Old Style" pitchFamily="18" charset="0"/>
              </a:rPr>
              <a:t>Cuando </a:t>
            </a:r>
            <a:r>
              <a:rPr lang="es-AR" dirty="0">
                <a:latin typeface="Bookman Old Style" pitchFamily="18" charset="0"/>
              </a:rPr>
              <a:t>una paciente con </a:t>
            </a:r>
            <a:r>
              <a:rPr lang="es-AR" dirty="0" err="1">
                <a:latin typeface="Bookman Old Style" pitchFamily="18" charset="0"/>
              </a:rPr>
              <a:t>dermatomiositis</a:t>
            </a:r>
            <a:r>
              <a:rPr lang="es-AR" dirty="0">
                <a:latin typeface="Bookman Old Style" pitchFamily="18" charset="0"/>
              </a:rPr>
              <a:t>  no responde a la terapéutica con corticoides se deberá descartar una </a:t>
            </a:r>
            <a:r>
              <a:rPr lang="es-AR" dirty="0" err="1" smtClean="0">
                <a:latin typeface="Bookman Old Style" pitchFamily="18" charset="0"/>
              </a:rPr>
              <a:t>paraneoplasia</a:t>
            </a:r>
            <a:r>
              <a:rPr lang="es-AR" dirty="0" smtClean="0">
                <a:latin typeface="Bookman Old Style" pitchFamily="18" charset="0"/>
              </a:rPr>
              <a:t>.</a:t>
            </a:r>
            <a:endParaRPr lang="es-ES" dirty="0">
              <a:latin typeface="Bookman Old Style" pitchFamily="18" charset="0"/>
            </a:endParaRPr>
          </a:p>
          <a:p>
            <a:pPr marL="609600" indent="-609600">
              <a:buFont typeface="Wingdings" pitchFamily="2" charset="2"/>
              <a:buAutoNum type="arabicPeriod"/>
            </a:pPr>
            <a:endParaRPr lang="es-ES" dirty="0">
              <a:solidFill>
                <a:srgbClr val="FFFF00"/>
              </a:solidFill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697781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117682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5" y="403627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8712968" cy="4175795"/>
          </a:xfrm>
        </p:spPr>
        <p:txBody>
          <a:bodyPr/>
          <a:lstStyle/>
          <a:p>
            <a:pPr marL="0" indent="0">
              <a:buNone/>
            </a:pPr>
            <a:endParaRPr lang="es-AR" dirty="0" smtClean="0">
              <a:latin typeface="Bookman Old Style" pitchFamily="18" charset="0"/>
            </a:endParaRPr>
          </a:p>
          <a:p>
            <a:pPr marL="609600" indent="-609600">
              <a:buFont typeface="Wingdings" pitchFamily="2" charset="2"/>
              <a:buAutoNum type="arabicPeriod"/>
            </a:pPr>
            <a:endParaRPr lang="es-ES" dirty="0">
              <a:solidFill>
                <a:srgbClr val="FFFF00"/>
              </a:solidFill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470302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  <p:sp>
        <p:nvSpPr>
          <p:cNvPr id="3" name="2 Rectángulo"/>
          <p:cNvSpPr/>
          <p:nvPr/>
        </p:nvSpPr>
        <p:spPr>
          <a:xfrm>
            <a:off x="178107" y="974333"/>
            <a:ext cx="8820471" cy="4819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</a:pPr>
            <a:endParaRPr lang="es-ES" sz="2400" dirty="0" smtClean="0">
              <a:latin typeface="Bookman Old Style" pitchFamily="18" charset="0"/>
              <a:ea typeface="MingLiU_HKSCS-ExtB" pitchFamily="18" charset="-120"/>
            </a:endParaRPr>
          </a:p>
          <a:p>
            <a:pPr algn="ctr">
              <a:lnSpc>
                <a:spcPct val="80000"/>
              </a:lnSpc>
            </a:pPr>
            <a:r>
              <a:rPr lang="es-AR" sz="2400" b="1" dirty="0">
                <a:latin typeface="Bookman Old Style" pitchFamily="18" charset="0"/>
              </a:rPr>
              <a:t>Tratamiento médico específico</a:t>
            </a:r>
            <a:endParaRPr lang="es-ES" sz="2400" u="sng" dirty="0">
              <a:latin typeface="Bookman Old Style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s-ES" sz="2400" dirty="0">
                <a:latin typeface="Bookman Old Style" pitchFamily="18" charset="0"/>
                <a:ea typeface="MingLiU_HKSCS-ExtB" pitchFamily="18" charset="-120"/>
              </a:rPr>
              <a:t>Segunda línea</a:t>
            </a:r>
          </a:p>
          <a:p>
            <a:pPr algn="ctr" eaLnBrk="1" hangingPunct="1">
              <a:lnSpc>
                <a:spcPct val="80000"/>
              </a:lnSpc>
            </a:pPr>
            <a:endParaRPr lang="es-ES" sz="2400" dirty="0" smtClean="0"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</a:pPr>
            <a:endParaRPr lang="es-ES" sz="2400" dirty="0" smtClean="0"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s-ES" sz="2400" dirty="0" smtClean="0">
                <a:latin typeface="Bookman Old Style" pitchFamily="18" charset="0"/>
                <a:ea typeface="MingLiU_HKSCS-ExtB" pitchFamily="18" charset="-120"/>
              </a:rPr>
              <a:t>Terapia </a:t>
            </a:r>
            <a:r>
              <a:rPr lang="es-ES" sz="2400" dirty="0">
                <a:latin typeface="Bookman Old Style" pitchFamily="18" charset="0"/>
                <a:ea typeface="MingLiU_HKSCS-ExtB" pitchFamily="18" charset="-120"/>
              </a:rPr>
              <a:t>en </a:t>
            </a:r>
            <a:r>
              <a:rPr lang="es-ES" sz="2400" b="1" dirty="0">
                <a:solidFill>
                  <a:srgbClr val="FFFF00"/>
                </a:solidFill>
                <a:latin typeface="Bookman Old Style" pitchFamily="18" charset="0"/>
                <a:ea typeface="MingLiU_HKSCS-ExtB" pitchFamily="18" charset="-120"/>
              </a:rPr>
              <a:t>pulsos de </a:t>
            </a:r>
            <a:r>
              <a:rPr lang="es-ES" sz="2400" b="1" dirty="0" err="1">
                <a:solidFill>
                  <a:srgbClr val="FFFF00"/>
                </a:solidFill>
                <a:latin typeface="Bookman Old Style" pitchFamily="18" charset="0"/>
                <a:ea typeface="MingLiU_HKSCS-ExtB" pitchFamily="18" charset="-120"/>
              </a:rPr>
              <a:t>metilprednisona</a:t>
            </a:r>
            <a:r>
              <a:rPr lang="es-ES" sz="2400" b="1" dirty="0">
                <a:solidFill>
                  <a:srgbClr val="FFFF00"/>
                </a:solidFill>
                <a:latin typeface="Bookman Old Style" pitchFamily="18" charset="0"/>
                <a:ea typeface="MingLiU_HKSCS-ExtB" pitchFamily="18" charset="-120"/>
              </a:rPr>
              <a:t> </a:t>
            </a:r>
            <a:r>
              <a:rPr lang="es-ES" sz="2400" dirty="0">
                <a:latin typeface="Bookman Old Style" pitchFamily="18" charset="0"/>
                <a:ea typeface="MingLiU_HKSCS-ExtB" pitchFamily="18" charset="-120"/>
              </a:rPr>
              <a:t>(1gr/día por 3 a 5 días consecutivos, se pueden repetir mensualmente por tres meses).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400" dirty="0"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s-ES" sz="2400" b="1" dirty="0" err="1" smtClean="0">
                <a:solidFill>
                  <a:srgbClr val="FFFF00"/>
                </a:solidFill>
                <a:latin typeface="Bookman Old Style" pitchFamily="18" charset="0"/>
                <a:ea typeface="MingLiU_HKSCS-ExtB" pitchFamily="18" charset="-120"/>
              </a:rPr>
              <a:t>Metotrexato</a:t>
            </a:r>
            <a:r>
              <a:rPr lang="es-ES" sz="2400" dirty="0" smtClean="0">
                <a:latin typeface="Bookman Old Style" pitchFamily="18" charset="0"/>
                <a:ea typeface="MingLiU_HKSCS-ExtB" pitchFamily="18" charset="-120"/>
              </a:rPr>
              <a:t>: 25 </a:t>
            </a:r>
            <a:r>
              <a:rPr lang="es-ES" sz="2400" dirty="0">
                <a:latin typeface="Bookman Old Style" pitchFamily="18" charset="0"/>
                <a:ea typeface="MingLiU_HKSCS-ExtB" pitchFamily="18" charset="-120"/>
              </a:rPr>
              <a:t>a 50 mg/semanales.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400" dirty="0"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s-ES" sz="2400" b="1" dirty="0" err="1" smtClean="0">
                <a:solidFill>
                  <a:srgbClr val="FFFF00"/>
                </a:solidFill>
                <a:latin typeface="Bookman Old Style" pitchFamily="18" charset="0"/>
                <a:ea typeface="MingLiU_HKSCS-ExtB" pitchFamily="18" charset="-120"/>
              </a:rPr>
              <a:t>Azatioprina</a:t>
            </a:r>
            <a:r>
              <a:rPr lang="es-ES" sz="2400" dirty="0" smtClean="0">
                <a:latin typeface="Bookman Old Style" pitchFamily="18" charset="0"/>
                <a:ea typeface="MingLiU_HKSCS-ExtB" pitchFamily="18" charset="-120"/>
              </a:rPr>
              <a:t>: 100 </a:t>
            </a:r>
            <a:r>
              <a:rPr lang="es-ES" sz="2400" dirty="0">
                <a:latin typeface="Bookman Old Style" pitchFamily="18" charset="0"/>
                <a:ea typeface="MingLiU_HKSCS-ExtB" pitchFamily="18" charset="-120"/>
              </a:rPr>
              <a:t>mg/día o 1 mg/kg/día hasta 2,5 mg/kg/día.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400" dirty="0"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s-ES" sz="2400" b="1" dirty="0" err="1" smtClean="0">
                <a:solidFill>
                  <a:srgbClr val="FFFF00"/>
                </a:solidFill>
                <a:latin typeface="Bookman Old Style" pitchFamily="18" charset="0"/>
                <a:ea typeface="MingLiU_HKSCS-ExtB" pitchFamily="18" charset="-120"/>
              </a:rPr>
              <a:t>Ciclofosfamida</a:t>
            </a:r>
            <a:r>
              <a:rPr lang="es-ES" sz="2400" dirty="0" smtClean="0">
                <a:latin typeface="Bookman Old Style" pitchFamily="18" charset="0"/>
                <a:ea typeface="MingLiU_HKSCS-ExtB" pitchFamily="18" charset="-120"/>
              </a:rPr>
              <a:t>: 1 </a:t>
            </a:r>
            <a:r>
              <a:rPr lang="es-ES" sz="2400" dirty="0">
                <a:latin typeface="Bookman Old Style" pitchFamily="18" charset="0"/>
                <a:ea typeface="MingLiU_HKSCS-ExtB" pitchFamily="18" charset="-120"/>
              </a:rPr>
              <a:t>a 2 mg/kg/día.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400" dirty="0">
              <a:latin typeface="Bookman Old Style" pitchFamily="18" charset="0"/>
              <a:ea typeface="MingLiU_HKSCS-ExtB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7821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5" y="403627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8712968" cy="4175795"/>
          </a:xfrm>
        </p:spPr>
        <p:txBody>
          <a:bodyPr/>
          <a:lstStyle/>
          <a:p>
            <a:pPr marL="0" indent="0">
              <a:buNone/>
            </a:pPr>
            <a:endParaRPr lang="es-AR" dirty="0" smtClean="0">
              <a:latin typeface="Bookman Old Style" pitchFamily="18" charset="0"/>
            </a:endParaRPr>
          </a:p>
          <a:p>
            <a:pPr marL="609600" indent="-609600">
              <a:buFont typeface="Wingdings" pitchFamily="2" charset="2"/>
              <a:buAutoNum type="arabicPeriod"/>
            </a:pPr>
            <a:endParaRPr lang="es-ES" dirty="0">
              <a:solidFill>
                <a:srgbClr val="FFFF00"/>
              </a:solidFill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470302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  <p:sp>
        <p:nvSpPr>
          <p:cNvPr id="3" name="2 Rectángulo"/>
          <p:cNvSpPr/>
          <p:nvPr/>
        </p:nvSpPr>
        <p:spPr>
          <a:xfrm>
            <a:off x="178107" y="974333"/>
            <a:ext cx="8820471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</a:pPr>
            <a:endParaRPr lang="es-ES" sz="2400" dirty="0" smtClean="0">
              <a:latin typeface="Bookman Old Style" pitchFamily="18" charset="0"/>
              <a:ea typeface="MingLiU_HKSCS-ExtB" pitchFamily="18" charset="-120"/>
            </a:endParaRPr>
          </a:p>
          <a:p>
            <a:pPr algn="ctr">
              <a:lnSpc>
                <a:spcPct val="80000"/>
              </a:lnSpc>
            </a:pPr>
            <a:r>
              <a:rPr lang="es-AR" sz="2400" b="1" dirty="0">
                <a:latin typeface="Bookman Old Style" pitchFamily="18" charset="0"/>
              </a:rPr>
              <a:t>Tratamiento médico específico</a:t>
            </a:r>
            <a:endParaRPr lang="es-ES" sz="2400" u="sng" dirty="0">
              <a:latin typeface="Bookman Old Style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s-ES" sz="2400" dirty="0">
                <a:latin typeface="Bookman Old Style" pitchFamily="18" charset="0"/>
                <a:ea typeface="MingLiU_HKSCS-ExtB" pitchFamily="18" charset="-120"/>
              </a:rPr>
              <a:t>Segunda línea</a:t>
            </a:r>
          </a:p>
          <a:p>
            <a:pPr algn="ctr" eaLnBrk="1" hangingPunct="1">
              <a:lnSpc>
                <a:spcPct val="80000"/>
              </a:lnSpc>
            </a:pPr>
            <a:endParaRPr lang="es-ES" sz="2400" dirty="0" smtClean="0"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</a:pPr>
            <a:endParaRPr lang="es-ES" sz="2400" dirty="0" smtClean="0"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400" dirty="0"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s-ES" sz="2400" b="1" dirty="0" err="1" smtClean="0">
                <a:solidFill>
                  <a:srgbClr val="FFFF00"/>
                </a:solidFill>
                <a:latin typeface="Bookman Old Style" pitchFamily="18" charset="0"/>
                <a:ea typeface="MingLiU_HKSCS-ExtB" pitchFamily="18" charset="-120"/>
              </a:rPr>
              <a:t>Metotrexato</a:t>
            </a:r>
            <a:r>
              <a:rPr lang="es-ES" sz="2400" dirty="0" smtClean="0">
                <a:latin typeface="Bookman Old Style" pitchFamily="18" charset="0"/>
                <a:ea typeface="MingLiU_HKSCS-ExtB" pitchFamily="18" charset="-120"/>
              </a:rPr>
              <a:t>: 25 </a:t>
            </a:r>
            <a:r>
              <a:rPr lang="es-ES" sz="2400" dirty="0">
                <a:latin typeface="Bookman Old Style" pitchFamily="18" charset="0"/>
                <a:ea typeface="MingLiU_HKSCS-ExtB" pitchFamily="18" charset="-120"/>
              </a:rPr>
              <a:t>a 50 mg/semanales.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400" dirty="0" smtClean="0"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400" dirty="0"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400" dirty="0"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2400" u="sng" dirty="0" smtClean="0">
                <a:solidFill>
                  <a:srgbClr val="FFFF00"/>
                </a:solidFill>
                <a:latin typeface="Bookman Old Style" pitchFamily="18" charset="0"/>
                <a:ea typeface="MingLiU_HKSCS-ExtB" pitchFamily="18" charset="-120"/>
              </a:rPr>
              <a:t>Aconsejan administrar corticoides y </a:t>
            </a:r>
            <a:r>
              <a:rPr lang="es-ES" sz="2400" u="sng" dirty="0" err="1" smtClean="0">
                <a:solidFill>
                  <a:srgbClr val="FFFF00"/>
                </a:solidFill>
                <a:latin typeface="Bookman Old Style" pitchFamily="18" charset="0"/>
                <a:ea typeface="MingLiU_HKSCS-ExtB" pitchFamily="18" charset="-120"/>
              </a:rPr>
              <a:t>metotrexato</a:t>
            </a:r>
            <a:r>
              <a:rPr lang="es-ES" sz="2400" u="sng" dirty="0" smtClean="0">
                <a:solidFill>
                  <a:srgbClr val="FFFF00"/>
                </a:solidFill>
                <a:latin typeface="Bookman Old Style" pitchFamily="18" charset="0"/>
                <a:ea typeface="MingLiU_HKSCS-ExtB" pitchFamily="18" charset="-120"/>
              </a:rPr>
              <a:t>, juntos, ante resistencia terapéutica</a:t>
            </a:r>
            <a:r>
              <a:rPr lang="es-ES" sz="2400" dirty="0" smtClean="0">
                <a:latin typeface="Bookman Old Style" pitchFamily="18" charset="0"/>
                <a:ea typeface="MingLiU_HKSCS-ExtB" pitchFamily="18" charset="-120"/>
              </a:rPr>
              <a:t>.</a:t>
            </a:r>
            <a:endParaRPr lang="es-ES" sz="2400" dirty="0">
              <a:latin typeface="Bookman Old Style" pitchFamily="18" charset="0"/>
              <a:ea typeface="MingLiU_HKSCS-ExtB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2607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5" y="403627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8712968" cy="4175795"/>
          </a:xfrm>
        </p:spPr>
        <p:txBody>
          <a:bodyPr/>
          <a:lstStyle/>
          <a:p>
            <a:pPr marL="0" indent="0">
              <a:buNone/>
            </a:pPr>
            <a:endParaRPr lang="es-AR" dirty="0" smtClean="0">
              <a:latin typeface="Bookman Old Style" pitchFamily="18" charset="0"/>
            </a:endParaRPr>
          </a:p>
          <a:p>
            <a:pPr marL="609600" indent="-609600">
              <a:buFont typeface="Wingdings" pitchFamily="2" charset="2"/>
              <a:buAutoNum type="arabicPeriod"/>
            </a:pPr>
            <a:endParaRPr lang="es-ES" dirty="0">
              <a:solidFill>
                <a:srgbClr val="FFFF00"/>
              </a:solidFill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470302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  <p:sp>
        <p:nvSpPr>
          <p:cNvPr id="3" name="2 Rectángulo"/>
          <p:cNvSpPr/>
          <p:nvPr/>
        </p:nvSpPr>
        <p:spPr>
          <a:xfrm>
            <a:off x="178107" y="974333"/>
            <a:ext cx="8820471" cy="467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</a:pPr>
            <a:endParaRPr lang="es-ES" sz="2400" b="1" dirty="0" smtClean="0">
              <a:solidFill>
                <a:srgbClr val="FFFF00"/>
              </a:solidFill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</a:pPr>
            <a:endParaRPr lang="es-ES" sz="2400" b="1" dirty="0">
              <a:solidFill>
                <a:srgbClr val="FFFF00"/>
              </a:solidFill>
              <a:latin typeface="Bookman Old Style" pitchFamily="18" charset="0"/>
              <a:ea typeface="MingLiU_HKSCS-ExtB" pitchFamily="18" charset="-120"/>
            </a:endParaRPr>
          </a:p>
          <a:p>
            <a:pPr algn="ctr">
              <a:lnSpc>
                <a:spcPct val="80000"/>
              </a:lnSpc>
            </a:pPr>
            <a:r>
              <a:rPr lang="es-AR" sz="2400" b="1" dirty="0" smtClean="0">
                <a:latin typeface="Bookman Old Style" pitchFamily="18" charset="0"/>
              </a:rPr>
              <a:t>Tratamiento </a:t>
            </a:r>
            <a:r>
              <a:rPr lang="es-AR" sz="2400" b="1" dirty="0">
                <a:latin typeface="Bookman Old Style" pitchFamily="18" charset="0"/>
              </a:rPr>
              <a:t>médico específico</a:t>
            </a:r>
            <a:endParaRPr lang="es-ES" sz="2400" u="sng" dirty="0">
              <a:latin typeface="Bookman Old Style" pitchFamily="18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s-ES" sz="2400" dirty="0" smtClean="0">
                <a:latin typeface="Bookman Old Style" pitchFamily="18" charset="0"/>
                <a:ea typeface="MingLiU_HKSCS-ExtB" pitchFamily="18" charset="-120"/>
              </a:rPr>
              <a:t>Segunda línea</a:t>
            </a:r>
          </a:p>
          <a:p>
            <a:pPr eaLnBrk="1" hangingPunct="1">
              <a:lnSpc>
                <a:spcPct val="80000"/>
              </a:lnSpc>
            </a:pPr>
            <a:endParaRPr lang="es-ES" sz="2400" b="1" dirty="0">
              <a:solidFill>
                <a:srgbClr val="FFFF00"/>
              </a:solidFill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s-ES" sz="2400" b="1" dirty="0" smtClean="0">
                <a:solidFill>
                  <a:srgbClr val="FFFF00"/>
                </a:solidFill>
                <a:latin typeface="Bookman Old Style" pitchFamily="18" charset="0"/>
                <a:ea typeface="MingLiU_HKSCS-ExtB" pitchFamily="18" charset="-120"/>
              </a:rPr>
              <a:t>Ciclosporina</a:t>
            </a:r>
            <a:r>
              <a:rPr lang="es-ES" sz="2400" dirty="0" smtClean="0">
                <a:latin typeface="Bookman Old Style" pitchFamily="18" charset="0"/>
                <a:ea typeface="MingLiU_HKSCS-ExtB" pitchFamily="18" charset="-120"/>
              </a:rPr>
              <a:t>: 5 mg/kg/día.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400" dirty="0" smtClean="0"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400" dirty="0"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s-ES" sz="2400" b="1" dirty="0">
                <a:solidFill>
                  <a:srgbClr val="FFFF00"/>
                </a:solidFill>
                <a:latin typeface="Bookman Old Style" pitchFamily="18" charset="0"/>
                <a:ea typeface="MingLiU_HKSCS-ExtB" pitchFamily="18" charset="-120"/>
              </a:rPr>
              <a:t>Inmunoglobulina </a:t>
            </a:r>
            <a:r>
              <a:rPr lang="es-ES" sz="2400" b="1" dirty="0" smtClean="0">
                <a:solidFill>
                  <a:srgbClr val="FFFF00"/>
                </a:solidFill>
                <a:latin typeface="Bookman Old Style" pitchFamily="18" charset="0"/>
                <a:ea typeface="MingLiU_HKSCS-ExtB" pitchFamily="18" charset="-120"/>
              </a:rPr>
              <a:t>Intravenosa</a:t>
            </a:r>
            <a:r>
              <a:rPr lang="es-ES" sz="2400" dirty="0" smtClean="0">
                <a:latin typeface="Bookman Old Style" pitchFamily="18" charset="0"/>
                <a:ea typeface="MingLiU_HKSCS-ExtB" pitchFamily="18" charset="-120"/>
              </a:rPr>
              <a:t>: 2 gr/día </a:t>
            </a:r>
            <a:r>
              <a:rPr lang="es-ES" sz="2400" dirty="0">
                <a:latin typeface="Bookman Old Style" pitchFamily="18" charset="0"/>
                <a:ea typeface="MingLiU_HKSCS-ExtB" pitchFamily="18" charset="-120"/>
              </a:rPr>
              <a:t>por dos días. En niños, 30 mg /kg por tres días consecutivos. </a:t>
            </a:r>
          </a:p>
          <a:p>
            <a:pPr eaLnBrk="1" hangingPunct="1">
              <a:lnSpc>
                <a:spcPct val="80000"/>
              </a:lnSpc>
            </a:pPr>
            <a:r>
              <a:rPr lang="es-ES" sz="2400" dirty="0">
                <a:latin typeface="Bookman Old Style" pitchFamily="18" charset="0"/>
                <a:ea typeface="MingLiU_HKSCS-ExtB" pitchFamily="18" charset="-120"/>
              </a:rPr>
              <a:t>Se utiliza en pacientes con resistencia a otras terapias. </a:t>
            </a:r>
            <a:endParaRPr lang="es-ES" sz="2400" dirty="0" smtClean="0"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</a:pPr>
            <a:endParaRPr lang="es-ES" sz="2400" dirty="0"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</a:pPr>
            <a:endParaRPr lang="es-ES" sz="2400" dirty="0" smtClean="0">
              <a:latin typeface="Bookman Old Style" pitchFamily="18" charset="0"/>
              <a:ea typeface="MingLiU_HKSCS-ExtB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s-ES" sz="2000" b="1" dirty="0" smtClean="0">
                <a:solidFill>
                  <a:srgbClr val="FFC000"/>
                </a:solidFill>
                <a:latin typeface="Bookman Old Style" pitchFamily="18" charset="0"/>
                <a:ea typeface="MingLiU_HKSCS-ExtB" pitchFamily="18" charset="-120"/>
              </a:rPr>
              <a:t>Tiene </a:t>
            </a:r>
            <a:r>
              <a:rPr lang="es-ES" sz="2000" b="1" dirty="0">
                <a:solidFill>
                  <a:srgbClr val="FFC000"/>
                </a:solidFill>
                <a:latin typeface="Bookman Old Style" pitchFamily="18" charset="0"/>
                <a:ea typeface="MingLiU_HKSCS-ExtB" pitchFamily="18" charset="-120"/>
              </a:rPr>
              <a:t>efectividad </a:t>
            </a:r>
            <a:r>
              <a:rPr lang="es-ES" sz="2000" u="sng" dirty="0">
                <a:solidFill>
                  <a:srgbClr val="FFFF00"/>
                </a:solidFill>
                <a:latin typeface="Bookman Old Style" pitchFamily="18" charset="0"/>
                <a:ea typeface="MingLiU_HKSCS-ExtB" pitchFamily="18" charset="-120"/>
              </a:rPr>
              <a:t>contra la enfermedad cutánea y muscular </a:t>
            </a:r>
            <a:r>
              <a:rPr lang="es-ES" sz="2000" b="1" dirty="0">
                <a:solidFill>
                  <a:srgbClr val="FFC000"/>
                </a:solidFill>
                <a:latin typeface="Bookman Old Style" pitchFamily="18" charset="0"/>
                <a:ea typeface="MingLiU_HKSCS-ExtB" pitchFamily="18" charset="-120"/>
              </a:rPr>
              <a:t>con baja incidencia de efectos indeseables. Sin embargo su alto costo la limita. </a:t>
            </a:r>
          </a:p>
        </p:txBody>
      </p:sp>
    </p:spTree>
    <p:extLst>
      <p:ext uri="{BB962C8B-B14F-4D97-AF65-F5344CB8AC3E}">
        <p14:creationId xmlns:p14="http://schemas.microsoft.com/office/powerpoint/2010/main" val="373453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8712968" cy="4175795"/>
          </a:xfrm>
        </p:spPr>
        <p:txBody>
          <a:bodyPr/>
          <a:lstStyle/>
          <a:p>
            <a:pPr marL="0" indent="0">
              <a:buNone/>
            </a:pPr>
            <a:endParaRPr lang="es-AR" dirty="0" smtClean="0">
              <a:latin typeface="Bookman Old Style" pitchFamily="18" charset="0"/>
            </a:endParaRPr>
          </a:p>
          <a:p>
            <a:pPr marL="609600" indent="-609600">
              <a:buFont typeface="Wingdings" pitchFamily="2" charset="2"/>
              <a:buAutoNum type="arabicPeriod"/>
            </a:pPr>
            <a:endParaRPr lang="es-ES" dirty="0">
              <a:solidFill>
                <a:srgbClr val="FFFF00"/>
              </a:solidFill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697781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  <p:sp>
        <p:nvSpPr>
          <p:cNvPr id="3" name="2 Rectángulo"/>
          <p:cNvSpPr/>
          <p:nvPr/>
        </p:nvSpPr>
        <p:spPr>
          <a:xfrm>
            <a:off x="366561" y="2025539"/>
            <a:ext cx="8453910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1" hangingPunct="1"/>
            <a:r>
              <a:rPr lang="es-ES" sz="2400" b="1" dirty="0" err="1" smtClean="0">
                <a:solidFill>
                  <a:srgbClr val="FFFF00"/>
                </a:solidFill>
                <a:latin typeface="Bookman Old Style" pitchFamily="18" charset="0"/>
              </a:rPr>
              <a:t>Antimaláricos</a:t>
            </a:r>
            <a:endParaRPr lang="es-ES" sz="2400" b="1" dirty="0">
              <a:solidFill>
                <a:srgbClr val="FFFF00"/>
              </a:solidFill>
              <a:latin typeface="Bookman Old Style" pitchFamily="18" charset="0"/>
            </a:endParaRPr>
          </a:p>
          <a:p>
            <a:pPr lvl="2" eaLnBrk="1" hangingPunct="1"/>
            <a:r>
              <a:rPr lang="es-ES" sz="2400" dirty="0" err="1">
                <a:latin typeface="Bookman Old Style" pitchFamily="18" charset="0"/>
              </a:rPr>
              <a:t>Hidroxicloroquina</a:t>
            </a:r>
            <a:r>
              <a:rPr lang="es-ES" sz="2400" dirty="0">
                <a:latin typeface="Bookman Old Style" pitchFamily="18" charset="0"/>
              </a:rPr>
              <a:t> 200 a 400 </a:t>
            </a:r>
            <a:r>
              <a:rPr lang="es-ES" sz="2400" dirty="0" smtClean="0">
                <a:latin typeface="Bookman Old Style" pitchFamily="18" charset="0"/>
              </a:rPr>
              <a:t>mg/día.</a:t>
            </a:r>
            <a:endParaRPr lang="es-ES" sz="2400" dirty="0">
              <a:latin typeface="Bookman Old Style" pitchFamily="18" charset="0"/>
            </a:endParaRPr>
          </a:p>
          <a:p>
            <a:pPr lvl="2" eaLnBrk="1" hangingPunct="1"/>
            <a:r>
              <a:rPr lang="es-ES" sz="2400" dirty="0" err="1">
                <a:latin typeface="Bookman Old Style" pitchFamily="18" charset="0"/>
              </a:rPr>
              <a:t>Cloroquina</a:t>
            </a:r>
            <a:r>
              <a:rPr lang="es-ES" sz="2400" dirty="0">
                <a:latin typeface="Bookman Old Style" pitchFamily="18" charset="0"/>
              </a:rPr>
              <a:t> 250 </a:t>
            </a:r>
            <a:r>
              <a:rPr lang="es-ES" sz="2400" dirty="0" smtClean="0">
                <a:latin typeface="Bookman Old Style" pitchFamily="18" charset="0"/>
              </a:rPr>
              <a:t>mg/día. </a:t>
            </a:r>
            <a:endParaRPr lang="es-ES" sz="2400" dirty="0">
              <a:latin typeface="Bookman Old Style" pitchFamily="18" charset="0"/>
            </a:endParaRPr>
          </a:p>
          <a:p>
            <a:pPr lvl="2" eaLnBrk="1" hangingPunct="1"/>
            <a:r>
              <a:rPr lang="es-ES" sz="2400" dirty="0" err="1">
                <a:latin typeface="Bookman Old Style" pitchFamily="18" charset="0"/>
              </a:rPr>
              <a:t>Quinacrina</a:t>
            </a:r>
            <a:r>
              <a:rPr lang="es-ES" sz="2400" dirty="0">
                <a:latin typeface="Bookman Old Style" pitchFamily="18" charset="0"/>
              </a:rPr>
              <a:t> 100 a 200 mg/día. </a:t>
            </a:r>
            <a:endParaRPr lang="es-ES" sz="2400" dirty="0" smtClean="0">
              <a:latin typeface="Bookman Old Style" pitchFamily="18" charset="0"/>
            </a:endParaRPr>
          </a:p>
          <a:p>
            <a:pPr lvl="2" eaLnBrk="1" hangingPunct="1"/>
            <a:endParaRPr lang="es-ES" sz="2400" dirty="0">
              <a:latin typeface="Bookman Old Style" pitchFamily="18" charset="0"/>
            </a:endParaRPr>
          </a:p>
          <a:p>
            <a:pPr lvl="2" eaLnBrk="1" hangingPunct="1"/>
            <a:r>
              <a:rPr lang="es-ES" sz="2400" dirty="0">
                <a:latin typeface="Bookman Old Style" pitchFamily="18" charset="0"/>
              </a:rPr>
              <a:t>Se pueden utilizar solos o combinados</a:t>
            </a:r>
            <a:r>
              <a:rPr lang="es-ES" sz="2400" dirty="0" smtClean="0">
                <a:latin typeface="Bookman Old Style" pitchFamily="18" charset="0"/>
              </a:rPr>
              <a:t>.</a:t>
            </a:r>
          </a:p>
          <a:p>
            <a:pPr lvl="2" eaLnBrk="1" hangingPunct="1"/>
            <a:r>
              <a:rPr lang="es-ES" sz="2400" dirty="0" smtClean="0">
                <a:latin typeface="Bookman Old Style" pitchFamily="18" charset="0"/>
              </a:rPr>
              <a:t> </a:t>
            </a:r>
            <a:endParaRPr lang="es-ES" sz="2400" dirty="0">
              <a:latin typeface="Bookman Old Style" pitchFamily="18" charset="0"/>
            </a:endParaRPr>
          </a:p>
          <a:p>
            <a:pPr lvl="1" eaLnBrk="1" hangingPunct="1">
              <a:buFontTx/>
              <a:buNone/>
            </a:pPr>
            <a:r>
              <a:rPr lang="es-ES" sz="2400" dirty="0">
                <a:latin typeface="Bookman Old Style" pitchFamily="18" charset="0"/>
              </a:rPr>
              <a:t>	Se </a:t>
            </a:r>
            <a:r>
              <a:rPr lang="es-ES" sz="2400" dirty="0" smtClean="0">
                <a:latin typeface="Bookman Old Style" pitchFamily="18" charset="0"/>
              </a:rPr>
              <a:t>deben realizar: controles </a:t>
            </a:r>
            <a:r>
              <a:rPr lang="es-ES" sz="2400" dirty="0">
                <a:latin typeface="Bookman Old Style" pitchFamily="18" charset="0"/>
              </a:rPr>
              <a:t>oftalmológicos y estudios hematológicos y de </a:t>
            </a:r>
            <a:r>
              <a:rPr lang="es-ES" sz="2400" dirty="0" err="1" smtClean="0">
                <a:latin typeface="Bookman Old Style" pitchFamily="18" charset="0"/>
              </a:rPr>
              <a:t>hepatotoxicidad</a:t>
            </a:r>
            <a:r>
              <a:rPr lang="es-ES" sz="2400" dirty="0" smtClean="0">
                <a:latin typeface="Bookman Old Style" pitchFamily="18" charset="0"/>
              </a:rPr>
              <a:t>. </a:t>
            </a:r>
            <a:endParaRPr lang="es-ES" sz="2400" dirty="0">
              <a:latin typeface="Bookman Old Style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s-ES" sz="2400" dirty="0">
              <a:latin typeface="Bookman Old Style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s-ES" sz="2400" dirty="0">
              <a:latin typeface="Bookman Old Style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286000" y="1268760"/>
            <a:ext cx="4572000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AR" b="1" dirty="0">
                <a:latin typeface="Bookman Old Style" pitchFamily="18" charset="0"/>
              </a:rPr>
              <a:t>Tratamiento médico específico</a:t>
            </a:r>
            <a:endParaRPr lang="es-ES" u="sng" dirty="0">
              <a:latin typeface="Bookman Old Style" pitchFamily="18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s-ES" dirty="0" smtClean="0">
                <a:latin typeface="Bookman Old Style" pitchFamily="18" charset="0"/>
                <a:ea typeface="MingLiU_HKSCS-ExtB" pitchFamily="18" charset="-120"/>
              </a:rPr>
              <a:t>Tercera </a:t>
            </a:r>
            <a:r>
              <a:rPr lang="es-ES" dirty="0">
                <a:latin typeface="Bookman Old Style" pitchFamily="18" charset="0"/>
                <a:ea typeface="MingLiU_HKSCS-ExtB" pitchFamily="18" charset="-120"/>
              </a:rPr>
              <a:t>línea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779912" y="5582012"/>
            <a:ext cx="48600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ES" sz="2000" b="1" dirty="0">
                <a:solidFill>
                  <a:srgbClr val="FFFF00"/>
                </a:solidFill>
                <a:latin typeface="Bookman Old Style" pitchFamily="18" charset="0"/>
              </a:rPr>
              <a:t>En general se logra mejoría pero no la desaparición</a:t>
            </a:r>
          </a:p>
          <a:p>
            <a:pPr lvl="1"/>
            <a:r>
              <a:rPr lang="es-ES" sz="2000" b="1" dirty="0" smtClean="0">
                <a:solidFill>
                  <a:srgbClr val="FFFF00"/>
                </a:solidFill>
                <a:latin typeface="Bookman Old Style" pitchFamily="18" charset="0"/>
              </a:rPr>
              <a:t>total </a:t>
            </a:r>
            <a:r>
              <a:rPr lang="es-ES" sz="2000" b="1" dirty="0">
                <a:solidFill>
                  <a:srgbClr val="FFFF00"/>
                </a:solidFill>
                <a:latin typeface="Bookman Old Style" pitchFamily="18" charset="0"/>
              </a:rPr>
              <a:t>del cuadro cutáneo.</a:t>
            </a:r>
            <a:endParaRPr lang="es-AR" sz="20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58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8712968" cy="4175795"/>
          </a:xfrm>
        </p:spPr>
        <p:txBody>
          <a:bodyPr/>
          <a:lstStyle/>
          <a:p>
            <a:pPr marL="0" indent="0">
              <a:buNone/>
            </a:pPr>
            <a:endParaRPr lang="es-AR" dirty="0" smtClean="0">
              <a:latin typeface="Bookman Old Style" pitchFamily="18" charset="0"/>
            </a:endParaRPr>
          </a:p>
          <a:p>
            <a:pPr marL="609600" indent="-609600">
              <a:buFont typeface="Wingdings" pitchFamily="2" charset="2"/>
              <a:buAutoNum type="arabicPeriod"/>
            </a:pPr>
            <a:endParaRPr lang="es-ES" dirty="0">
              <a:solidFill>
                <a:srgbClr val="FFFF00"/>
              </a:solidFill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697781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  <p:sp>
        <p:nvSpPr>
          <p:cNvPr id="3" name="2 Rectángulo"/>
          <p:cNvSpPr/>
          <p:nvPr/>
        </p:nvSpPr>
        <p:spPr>
          <a:xfrm>
            <a:off x="366561" y="2025539"/>
            <a:ext cx="8453910" cy="374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b="1" dirty="0">
                <a:latin typeface="Bookman Old Style" pitchFamily="18" charset="0"/>
              </a:rPr>
              <a:t>Tratamiento de la Calcinosis de tejidos </a:t>
            </a:r>
            <a:r>
              <a:rPr lang="es-ES" sz="2400" b="1" dirty="0" smtClean="0">
                <a:latin typeface="Bookman Old Style" pitchFamily="18" charset="0"/>
              </a:rPr>
              <a:t>blandos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dirty="0" smtClean="0">
                <a:latin typeface="Bookman Old Style" pitchFamily="18" charset="0"/>
              </a:rPr>
              <a:t> </a:t>
            </a:r>
            <a:endParaRPr lang="es-ES" sz="2400" dirty="0">
              <a:latin typeface="Bookman Old Style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" sz="2400" dirty="0" smtClean="0">
                <a:latin typeface="Bookman Old Style" pitchFamily="18" charset="0"/>
              </a:rPr>
              <a:t>Médico sistémico</a:t>
            </a:r>
            <a:endParaRPr lang="es-ES" sz="2400" dirty="0">
              <a:latin typeface="Bookman Old Style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s-ES" sz="2400" dirty="0" err="1">
                <a:latin typeface="Bookman Old Style" pitchFamily="18" charset="0"/>
              </a:rPr>
              <a:t>Colchicina</a:t>
            </a:r>
            <a:r>
              <a:rPr lang="es-ES" sz="2400" dirty="0">
                <a:latin typeface="Bookman Old Style" pitchFamily="18" charset="0"/>
              </a:rPr>
              <a:t> 1.2 </a:t>
            </a:r>
            <a:r>
              <a:rPr lang="es-ES" sz="2400" dirty="0" smtClean="0">
                <a:latin typeface="Bookman Old Style" pitchFamily="18" charset="0"/>
              </a:rPr>
              <a:t>mg/día.</a:t>
            </a:r>
            <a:endParaRPr lang="es-ES" sz="2400" dirty="0">
              <a:latin typeface="Bookman Old Style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s-ES" sz="2400" dirty="0">
                <a:latin typeface="Bookman Old Style" pitchFamily="18" charset="0"/>
              </a:rPr>
              <a:t>Suspensión de hidróxido de </a:t>
            </a:r>
            <a:r>
              <a:rPr lang="es-ES" sz="2400" dirty="0" smtClean="0">
                <a:latin typeface="Bookman Old Style" pitchFamily="18" charset="0"/>
              </a:rPr>
              <a:t>aluminio.</a:t>
            </a:r>
            <a:endParaRPr lang="es-ES" sz="2400" dirty="0">
              <a:latin typeface="Bookman Old Style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s-ES" sz="2400" dirty="0" err="1" smtClean="0">
                <a:latin typeface="Bookman Old Style" pitchFamily="18" charset="0"/>
              </a:rPr>
              <a:t>Alendronato</a:t>
            </a:r>
            <a:r>
              <a:rPr lang="es-ES" sz="2400" dirty="0" smtClean="0">
                <a:latin typeface="Bookman Old Style" pitchFamily="18" charset="0"/>
              </a:rPr>
              <a:t>.</a:t>
            </a:r>
            <a:endParaRPr lang="es-ES" sz="2400" dirty="0">
              <a:latin typeface="Bookman Old Style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s-ES" sz="2400" dirty="0" err="1" smtClean="0">
                <a:latin typeface="Bookman Old Style" pitchFamily="18" charset="0"/>
              </a:rPr>
              <a:t>Diltiazem</a:t>
            </a:r>
            <a:r>
              <a:rPr lang="es-ES" sz="2400" dirty="0" smtClean="0">
                <a:latin typeface="Bookman Old Style" pitchFamily="18" charset="0"/>
              </a:rPr>
              <a:t>. </a:t>
            </a:r>
            <a:endParaRPr lang="es-ES" sz="2400" dirty="0">
              <a:latin typeface="Bookman Old Style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s-ES" sz="2400" dirty="0">
              <a:latin typeface="Bookman Old Style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" sz="2400" dirty="0" smtClean="0">
                <a:latin typeface="Bookman Old Style" pitchFamily="18" charset="0"/>
              </a:rPr>
              <a:t>Médico local</a:t>
            </a:r>
          </a:p>
          <a:p>
            <a:pPr eaLnBrk="1" hangingPunct="1">
              <a:lnSpc>
                <a:spcPct val="90000"/>
              </a:lnSpc>
            </a:pPr>
            <a:r>
              <a:rPr lang="es-ES" sz="2400" u="sng" dirty="0" smtClean="0">
                <a:solidFill>
                  <a:srgbClr val="FFFF00"/>
                </a:solidFill>
                <a:latin typeface="Bookman Old Style" pitchFamily="18" charset="0"/>
              </a:rPr>
              <a:t>Esteroides </a:t>
            </a:r>
            <a:r>
              <a:rPr lang="es-ES" sz="2400" u="sng" dirty="0" err="1" smtClean="0">
                <a:solidFill>
                  <a:srgbClr val="FFFF00"/>
                </a:solidFill>
                <a:latin typeface="Bookman Old Style" pitchFamily="18" charset="0"/>
              </a:rPr>
              <a:t>intralesionales</a:t>
            </a:r>
            <a:r>
              <a:rPr lang="es-ES" sz="2400" u="sng" dirty="0" smtClean="0">
                <a:solidFill>
                  <a:srgbClr val="FFFF00"/>
                </a:solidFill>
                <a:latin typeface="Bookman Old Style" pitchFamily="18" charset="0"/>
              </a:rPr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es-ES" sz="2400" dirty="0" err="1" smtClean="0">
                <a:latin typeface="Bookman Old Style" pitchFamily="18" charset="0"/>
              </a:rPr>
              <a:t>Excisión</a:t>
            </a:r>
            <a:r>
              <a:rPr lang="es-ES" sz="2400" dirty="0" smtClean="0">
                <a:latin typeface="Bookman Old Style" pitchFamily="18" charset="0"/>
              </a:rPr>
              <a:t> </a:t>
            </a:r>
            <a:r>
              <a:rPr lang="es-ES" sz="2400" dirty="0">
                <a:latin typeface="Bookman Old Style" pitchFamily="18" charset="0"/>
              </a:rPr>
              <a:t>quirúrgica </a:t>
            </a:r>
          </a:p>
        </p:txBody>
      </p:sp>
    </p:spTree>
    <p:extLst>
      <p:ext uri="{BB962C8B-B14F-4D97-AF65-F5344CB8AC3E}">
        <p14:creationId xmlns:p14="http://schemas.microsoft.com/office/powerpoint/2010/main" val="411352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8712968" cy="4175795"/>
          </a:xfrm>
        </p:spPr>
        <p:txBody>
          <a:bodyPr/>
          <a:lstStyle/>
          <a:p>
            <a:pPr marL="0" indent="0">
              <a:buNone/>
            </a:pPr>
            <a:r>
              <a:rPr lang="es-AR" sz="2400" dirty="0" smtClean="0">
                <a:effectLst/>
                <a:latin typeface="Bookman Old Style" pitchFamily="18" charset="0"/>
              </a:rPr>
              <a:t>Otras terapéuticas</a:t>
            </a:r>
          </a:p>
          <a:p>
            <a:pPr marL="0" indent="0">
              <a:buNone/>
            </a:pPr>
            <a:endParaRPr lang="es-AR" sz="2400" dirty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AR" sz="2400" dirty="0" err="1" smtClean="0">
                <a:effectLst/>
                <a:latin typeface="Bookman Old Style" pitchFamily="18" charset="0"/>
              </a:rPr>
              <a:t>Rituximab</a:t>
            </a:r>
            <a:endParaRPr lang="es-AR" sz="2400" dirty="0" smtClean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endParaRPr lang="es-AR" sz="2400" dirty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AR" sz="2400" dirty="0" err="1" smtClean="0">
                <a:effectLst/>
                <a:latin typeface="Bookman Old Style" pitchFamily="18" charset="0"/>
              </a:rPr>
              <a:t>Micofenolato</a:t>
            </a:r>
            <a:r>
              <a:rPr lang="es-AR" sz="2400" dirty="0" smtClean="0">
                <a:effectLst/>
                <a:latin typeface="Bookman Old Style" pitchFamily="18" charset="0"/>
              </a:rPr>
              <a:t> </a:t>
            </a:r>
            <a:r>
              <a:rPr lang="es-AR" sz="2400" dirty="0" err="1" smtClean="0">
                <a:effectLst/>
                <a:latin typeface="Bookman Old Style" pitchFamily="18" charset="0"/>
              </a:rPr>
              <a:t>mofetilo</a:t>
            </a:r>
            <a:endParaRPr lang="es-AR" sz="2400" dirty="0" smtClean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endParaRPr lang="es-AR" sz="2400" dirty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AR" sz="2400" dirty="0" err="1" smtClean="0">
                <a:effectLst/>
                <a:latin typeface="Bookman Old Style" pitchFamily="18" charset="0"/>
              </a:rPr>
              <a:t>Infliximab</a:t>
            </a:r>
            <a:r>
              <a:rPr lang="es-AR" sz="2400" dirty="0" smtClean="0">
                <a:effectLst/>
                <a:latin typeface="Bookman Old Style" pitchFamily="18" charset="0"/>
              </a:rPr>
              <a:t> (anti TNF)</a:t>
            </a:r>
          </a:p>
          <a:p>
            <a:pPr marL="0" indent="0">
              <a:buNone/>
            </a:pPr>
            <a:endParaRPr lang="es-AR" sz="2400" dirty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AR" sz="2400" dirty="0" err="1" smtClean="0">
                <a:effectLst/>
                <a:latin typeface="Bookman Old Style" pitchFamily="18" charset="0"/>
              </a:rPr>
              <a:t>Adalimumab</a:t>
            </a:r>
            <a:r>
              <a:rPr lang="es-AR" sz="2400" dirty="0" smtClean="0">
                <a:effectLst/>
                <a:latin typeface="Bookman Old Style" pitchFamily="18" charset="0"/>
              </a:rPr>
              <a:t> (anti TNF)</a:t>
            </a:r>
          </a:p>
          <a:p>
            <a:pPr marL="609600" indent="-609600">
              <a:buFont typeface="Wingdings" pitchFamily="2" charset="2"/>
              <a:buAutoNum type="arabicPeriod"/>
            </a:pPr>
            <a:endParaRPr lang="es-ES" dirty="0" smtClean="0">
              <a:solidFill>
                <a:srgbClr val="FFFF00"/>
              </a:solidFill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697781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84020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8712968" cy="4175795"/>
          </a:xfrm>
        </p:spPr>
        <p:txBody>
          <a:bodyPr/>
          <a:lstStyle/>
          <a:p>
            <a:pPr marL="0" indent="0">
              <a:buNone/>
            </a:pPr>
            <a:r>
              <a:rPr lang="es-AR" sz="2400" dirty="0" smtClean="0">
                <a:effectLst/>
                <a:latin typeface="Bookman Old Style" pitchFamily="18" charset="0"/>
              </a:rPr>
              <a:t>Otras terapéuticas</a:t>
            </a:r>
          </a:p>
          <a:p>
            <a:pPr marL="0" indent="0">
              <a:buNone/>
            </a:pPr>
            <a:r>
              <a:rPr lang="es-AR" sz="18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Kuye</a:t>
            </a:r>
            <a:r>
              <a:rPr lang="es-AR" sz="18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IO, Smith GP. </a:t>
            </a:r>
            <a:r>
              <a:rPr lang="es-AR" sz="18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The</a:t>
            </a:r>
            <a:r>
              <a:rPr lang="es-AR" sz="18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use of </a:t>
            </a:r>
            <a:r>
              <a:rPr lang="es-AR" sz="18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Rituximab</a:t>
            </a:r>
            <a:r>
              <a:rPr lang="es-AR" sz="18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in </a:t>
            </a:r>
            <a:r>
              <a:rPr lang="es-AR" sz="18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the</a:t>
            </a:r>
            <a:r>
              <a:rPr lang="es-AR" sz="18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Management of </a:t>
            </a:r>
            <a:r>
              <a:rPr lang="es-AR" sz="18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Refractory</a:t>
            </a:r>
            <a:r>
              <a:rPr lang="es-AR" sz="18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</a:t>
            </a:r>
            <a:r>
              <a:rPr lang="es-AR" sz="18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Dermatomyositis</a:t>
            </a:r>
            <a:r>
              <a:rPr lang="es-AR" sz="18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. J </a:t>
            </a:r>
            <a:r>
              <a:rPr lang="es-AR" sz="18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Drugs</a:t>
            </a:r>
            <a:r>
              <a:rPr lang="es-AR" sz="18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</a:t>
            </a:r>
            <a:r>
              <a:rPr lang="es-AR" sz="18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Dermatol</a:t>
            </a:r>
            <a:r>
              <a:rPr lang="es-AR" sz="18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2017; 16 (2): 162-166. </a:t>
            </a:r>
            <a:r>
              <a:rPr lang="es-AR" sz="18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PubMed</a:t>
            </a:r>
            <a:r>
              <a:rPr lang="es-AR" sz="18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PMID: 28300859.</a:t>
            </a:r>
            <a:endParaRPr lang="es-ES" sz="2400" b="1" u="sng" dirty="0">
              <a:solidFill>
                <a:srgbClr val="FFFF00"/>
              </a:solidFill>
              <a:effectLst/>
            </a:endParaRPr>
          </a:p>
          <a:p>
            <a:pPr marL="0" indent="0">
              <a:buNone/>
            </a:pPr>
            <a:endParaRPr lang="es-ES" sz="2400" b="1" u="sng" dirty="0" smtClean="0">
              <a:solidFill>
                <a:srgbClr val="FFFF00"/>
              </a:solidFill>
              <a:effectLst/>
            </a:endParaRPr>
          </a:p>
          <a:p>
            <a:pPr marL="0" indent="0">
              <a:buNone/>
            </a:pPr>
            <a:r>
              <a:rPr lang="es-ES" sz="2400" b="1" u="sng" dirty="0" err="1" smtClean="0">
                <a:solidFill>
                  <a:srgbClr val="FFFF00"/>
                </a:solidFill>
                <a:effectLst/>
              </a:rPr>
              <a:t>Rituximab</a:t>
            </a:r>
            <a:r>
              <a:rPr lang="es-ES" sz="2400" b="1" u="sng" dirty="0" smtClean="0">
                <a:solidFill>
                  <a:srgbClr val="FFFF00"/>
                </a:solidFill>
                <a:effectLst/>
              </a:rPr>
              <a:t>.</a:t>
            </a:r>
          </a:p>
          <a:p>
            <a:pPr marL="0" indent="0">
              <a:buNone/>
            </a:pPr>
            <a:r>
              <a:rPr lang="es-ES" sz="2400" dirty="0" smtClean="0">
                <a:solidFill>
                  <a:srgbClr val="FFFF00"/>
                </a:solidFill>
                <a:effectLst/>
              </a:rPr>
              <a:t>Dosis</a:t>
            </a:r>
            <a:r>
              <a:rPr lang="es-ES" sz="2400" dirty="0">
                <a:solidFill>
                  <a:srgbClr val="FFFF00"/>
                </a:solidFill>
                <a:effectLst/>
              </a:rPr>
              <a:t>: 1 gr/día 1° y 15°, luego cada 6 meses. 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FFFF00"/>
                </a:solidFill>
                <a:effectLst/>
              </a:rPr>
              <a:t>Otra dosis 375 mg/m</a:t>
            </a:r>
            <a:r>
              <a:rPr lang="es-ES" sz="2400" baseline="30000" dirty="0">
                <a:solidFill>
                  <a:srgbClr val="FFFF00"/>
                </a:solidFill>
                <a:effectLst/>
              </a:rPr>
              <a:t>2 </a:t>
            </a:r>
            <a:r>
              <a:rPr lang="es-ES" sz="2400" dirty="0">
                <a:solidFill>
                  <a:srgbClr val="FFFF00"/>
                </a:solidFill>
                <a:effectLst/>
              </a:rPr>
              <a:t>cada 7 días (4 dosis).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FFFF00"/>
                </a:solidFill>
                <a:effectLst/>
              </a:rPr>
              <a:t>Anticuerpo monoclonal quimérico </a:t>
            </a:r>
            <a:r>
              <a:rPr lang="es-ES" sz="2400" dirty="0" err="1">
                <a:solidFill>
                  <a:srgbClr val="FFFF00"/>
                </a:solidFill>
                <a:effectLst/>
              </a:rPr>
              <a:t>murino</a:t>
            </a:r>
            <a:r>
              <a:rPr lang="es-ES" sz="2400" dirty="0">
                <a:solidFill>
                  <a:srgbClr val="FFFF00"/>
                </a:solidFill>
                <a:effectLst/>
              </a:rPr>
              <a:t>/humano, IgG1, se une al antígeno CD 20.</a:t>
            </a:r>
          </a:p>
          <a:p>
            <a:pPr marL="0" indent="0">
              <a:buNone/>
            </a:pPr>
            <a:endParaRPr lang="es-AR" sz="2400" dirty="0">
              <a:effectLst/>
              <a:latin typeface="Bookman Old Style" pitchFamily="18" charset="0"/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697781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412868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96752"/>
            <a:ext cx="8712968" cy="4319811"/>
          </a:xfrm>
        </p:spPr>
        <p:txBody>
          <a:bodyPr/>
          <a:lstStyle/>
          <a:p>
            <a:pPr marL="0" indent="0">
              <a:buNone/>
            </a:pPr>
            <a:r>
              <a:rPr lang="es-AR" sz="2400" dirty="0" smtClean="0">
                <a:effectLst/>
                <a:latin typeface="Bookman Old Style" pitchFamily="18" charset="0"/>
              </a:rPr>
              <a:t>Otras terapéuticas</a:t>
            </a:r>
          </a:p>
          <a:p>
            <a:pPr marL="0" indent="0">
              <a:buNone/>
            </a:pPr>
            <a:r>
              <a:rPr lang="es-AR" sz="16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Kuye</a:t>
            </a:r>
            <a:r>
              <a:rPr lang="es-AR" sz="16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IO, Smith GP. </a:t>
            </a:r>
            <a:r>
              <a:rPr lang="es-AR" sz="16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The</a:t>
            </a:r>
            <a:r>
              <a:rPr lang="es-AR" sz="16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use of </a:t>
            </a:r>
            <a:r>
              <a:rPr lang="es-AR" sz="16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Rituximab</a:t>
            </a:r>
            <a:r>
              <a:rPr lang="es-AR" sz="16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in </a:t>
            </a:r>
            <a:r>
              <a:rPr lang="es-AR" sz="16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the</a:t>
            </a:r>
            <a:r>
              <a:rPr lang="es-AR" sz="16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Management of </a:t>
            </a:r>
            <a:r>
              <a:rPr lang="es-AR" sz="16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Refractory</a:t>
            </a:r>
            <a:r>
              <a:rPr lang="es-AR" sz="16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</a:t>
            </a:r>
            <a:r>
              <a:rPr lang="es-AR" sz="16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Dermatomyositis</a:t>
            </a:r>
            <a:r>
              <a:rPr lang="es-AR" sz="16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. J </a:t>
            </a:r>
            <a:r>
              <a:rPr lang="es-AR" sz="16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Drugs</a:t>
            </a:r>
            <a:r>
              <a:rPr lang="es-AR" sz="16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</a:t>
            </a:r>
            <a:r>
              <a:rPr lang="es-AR" sz="16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Dermatol</a:t>
            </a:r>
            <a:r>
              <a:rPr lang="es-AR" sz="16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2017; 16 (2): 162-166. </a:t>
            </a:r>
            <a:r>
              <a:rPr lang="es-AR" sz="16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PubMed</a:t>
            </a:r>
            <a:r>
              <a:rPr lang="es-AR" sz="16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PMID: 28300859.</a:t>
            </a:r>
            <a:endParaRPr lang="es-AR" sz="1600" dirty="0">
              <a:solidFill>
                <a:srgbClr val="FFFF00"/>
              </a:solidFill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ES" sz="2400" dirty="0" smtClean="0">
                <a:effectLst/>
                <a:latin typeface="Bookman Old Style" pitchFamily="18" charset="0"/>
              </a:rPr>
              <a:t>Estudio retrospectivo en 25 pacientes, enero 2000 a julio 2014. Seguimiento durante 6 meses. </a:t>
            </a:r>
          </a:p>
          <a:p>
            <a:pPr marL="0" indent="0">
              <a:buNone/>
            </a:pPr>
            <a:r>
              <a:rPr lang="es-ES" sz="2400" dirty="0" smtClean="0">
                <a:effectLst/>
                <a:latin typeface="Bookman Old Style" pitchFamily="18" charset="0"/>
              </a:rPr>
              <a:t>Edad promedio: 46.4 años.</a:t>
            </a:r>
          </a:p>
          <a:p>
            <a:pPr marL="0" indent="0">
              <a:buNone/>
            </a:pPr>
            <a:r>
              <a:rPr lang="es-ES" sz="2400" dirty="0" smtClean="0">
                <a:effectLst/>
                <a:latin typeface="Bookman Old Style" pitchFamily="18" charset="0"/>
              </a:rPr>
              <a:t>Sexo femenino: 80%.</a:t>
            </a:r>
          </a:p>
          <a:p>
            <a:pPr marL="0" indent="0">
              <a:buNone/>
            </a:pPr>
            <a:r>
              <a:rPr lang="es-ES" sz="2400" dirty="0" smtClean="0">
                <a:effectLst/>
                <a:latin typeface="Bookman Old Style" pitchFamily="18" charset="0"/>
              </a:rPr>
              <a:t>Lesiones en piel: mejoría clínica 72.2%.</a:t>
            </a:r>
          </a:p>
          <a:p>
            <a:pPr marL="0" indent="0">
              <a:buNone/>
            </a:pPr>
            <a:r>
              <a:rPr lang="es-ES" sz="2400" dirty="0" smtClean="0">
                <a:effectLst/>
                <a:latin typeface="Bookman Old Style" pitchFamily="18" charset="0"/>
              </a:rPr>
              <a:t>Debilidad  muscular proximal: mejoría clínica 81.8%.</a:t>
            </a:r>
          </a:p>
          <a:p>
            <a:pPr marL="0" indent="0">
              <a:buNone/>
            </a:pPr>
            <a:r>
              <a:rPr lang="es-ES" sz="2400" dirty="0" smtClean="0">
                <a:effectLst/>
                <a:latin typeface="Bookman Old Style" pitchFamily="18" charset="0"/>
              </a:rPr>
              <a:t>Los niveles de enzimas: no fueron significantes.</a:t>
            </a:r>
            <a:endParaRPr lang="es-ES" sz="2400" dirty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AR" sz="2400" dirty="0" smtClean="0">
                <a:effectLst/>
                <a:latin typeface="Bookman Old Style" pitchFamily="18" charset="0"/>
              </a:rPr>
              <a:t>No encontraron efectos adversos.</a:t>
            </a:r>
            <a:endParaRPr lang="es-AR" sz="2400" dirty="0">
              <a:effectLst/>
              <a:latin typeface="Bookman Old Style" pitchFamily="18" charset="0"/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697781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411077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96752"/>
            <a:ext cx="8712968" cy="4319811"/>
          </a:xfrm>
        </p:spPr>
        <p:txBody>
          <a:bodyPr/>
          <a:lstStyle/>
          <a:p>
            <a:pPr marL="0" indent="0">
              <a:buNone/>
            </a:pPr>
            <a:r>
              <a:rPr lang="es-AR" sz="1400" b="1" dirty="0" err="1">
                <a:solidFill>
                  <a:srgbClr val="FFFF00"/>
                </a:solidFill>
                <a:effectLst/>
                <a:latin typeface="Bookman Old Style" pitchFamily="18" charset="0"/>
              </a:rPr>
              <a:t>Martiarena</a:t>
            </a:r>
            <a:r>
              <a:rPr lang="es-AR" sz="14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 A, </a:t>
            </a:r>
            <a:r>
              <a:rPr lang="es-AR" sz="1400" b="1" dirty="0" err="1">
                <a:solidFill>
                  <a:srgbClr val="FFFF00"/>
                </a:solidFill>
                <a:effectLst/>
                <a:latin typeface="Bookman Old Style" pitchFamily="18" charset="0"/>
              </a:rPr>
              <a:t>Aldamiz-Echebarria</a:t>
            </a:r>
            <a:r>
              <a:rPr lang="es-AR" sz="14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 M, Martínez C y col. Actualización en el tratamiento de la </a:t>
            </a:r>
            <a:r>
              <a:rPr lang="es-AR" sz="1400" b="1" dirty="0" err="1">
                <a:solidFill>
                  <a:srgbClr val="FFFF00"/>
                </a:solidFill>
                <a:effectLst/>
                <a:latin typeface="Bookman Old Style" pitchFamily="18" charset="0"/>
              </a:rPr>
              <a:t>dermatomiositis</a:t>
            </a:r>
            <a:r>
              <a:rPr lang="es-AR" sz="14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; a propósito de un caso. </a:t>
            </a:r>
            <a:r>
              <a:rPr lang="en-US" sz="14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Farm Hosp. 2014; 38 (6): 486-497. DOI: 10.7399/FH.2014.38.6.7376. www. http://scielo.isciii.es/pdf/fh/v38n6/09cartaaldirector03.pdf</a:t>
            </a:r>
            <a:endParaRPr lang="es-AR" sz="1400" b="1" dirty="0">
              <a:solidFill>
                <a:srgbClr val="FFFF00"/>
              </a:solidFill>
              <a:effectLst/>
              <a:latin typeface="Bookman Old Style" pitchFamily="18" charset="0"/>
            </a:endParaRPr>
          </a:p>
          <a:p>
            <a:pPr marL="0" indent="0">
              <a:buNone/>
            </a:pPr>
            <a:endParaRPr lang="es-AR" sz="1400" b="1" dirty="0" smtClean="0">
              <a:solidFill>
                <a:srgbClr val="FFFF00"/>
              </a:solidFill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AR" sz="2000" dirty="0" smtClean="0">
                <a:effectLst/>
                <a:latin typeface="Bookman Old Style" pitchFamily="18" charset="0"/>
              </a:rPr>
              <a:t>Presentan una paciente de 71 años de edad,  </a:t>
            </a:r>
            <a:r>
              <a:rPr lang="es-AR" sz="2000" dirty="0" err="1" smtClean="0">
                <a:effectLst/>
                <a:latin typeface="Bookman Old Style" pitchFamily="18" charset="0"/>
              </a:rPr>
              <a:t>dermatomiositis</a:t>
            </a:r>
            <a:r>
              <a:rPr lang="es-AR" sz="2000" dirty="0" smtClean="0">
                <a:effectLst/>
                <a:latin typeface="Bookman Old Style" pitchFamily="18" charset="0"/>
              </a:rPr>
              <a:t> (DM) con </a:t>
            </a:r>
            <a:r>
              <a:rPr lang="es-AR" sz="2000" dirty="0" err="1" smtClean="0">
                <a:effectLst/>
                <a:latin typeface="Bookman Old Style" pitchFamily="18" charset="0"/>
              </a:rPr>
              <a:t>autoanticuerpos</a:t>
            </a:r>
            <a:r>
              <a:rPr lang="es-AR" sz="2000" dirty="0" smtClean="0">
                <a:effectLst/>
                <a:latin typeface="Bookman Old Style" pitchFamily="18" charset="0"/>
              </a:rPr>
              <a:t> </a:t>
            </a:r>
            <a:r>
              <a:rPr lang="es-AR" sz="2000" dirty="0">
                <a:effectLst/>
                <a:latin typeface="Bookman Old Style" pitchFamily="18" charset="0"/>
              </a:rPr>
              <a:t>anti Mi-2 positivos, afectación cutánea y con </a:t>
            </a:r>
            <a:r>
              <a:rPr lang="es-AR" sz="2000" dirty="0" smtClean="0">
                <a:effectLst/>
                <a:latin typeface="Bookman Old Style" pitchFamily="18" charset="0"/>
              </a:rPr>
              <a:t>la </a:t>
            </a:r>
            <a:r>
              <a:rPr lang="es-AR" sz="2000" dirty="0">
                <a:effectLst/>
                <a:latin typeface="Bookman Old Style" pitchFamily="18" charset="0"/>
              </a:rPr>
              <a:t>particularidad de tener disfagia además de miopatía </a:t>
            </a:r>
            <a:r>
              <a:rPr lang="es-AR" sz="2000" dirty="0" smtClean="0">
                <a:effectLst/>
                <a:latin typeface="Bookman Old Style" pitchFamily="18" charset="0"/>
              </a:rPr>
              <a:t>confirmada. </a:t>
            </a:r>
            <a:r>
              <a:rPr lang="es-AR" sz="2000" b="1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Con </a:t>
            </a:r>
            <a:r>
              <a:rPr lang="es-AR" sz="2000" b="1" dirty="0" err="1">
                <a:solidFill>
                  <a:srgbClr val="FFFF00"/>
                </a:solidFill>
                <a:effectLst/>
                <a:latin typeface="Bookman Old Style" pitchFamily="18" charset="0"/>
              </a:rPr>
              <a:t>creatinfosfoquinasa</a:t>
            </a:r>
            <a:r>
              <a:rPr lang="es-AR" sz="20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 (</a:t>
            </a:r>
            <a:r>
              <a:rPr lang="es-AR" sz="2000" b="1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CPK) y </a:t>
            </a:r>
            <a:r>
              <a:rPr lang="es-AR" sz="2000" b="1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aldolasa</a:t>
            </a:r>
            <a:r>
              <a:rPr lang="es-AR" sz="2000" b="1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 normales,  descripto </a:t>
            </a:r>
            <a:r>
              <a:rPr lang="es-AR" sz="20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en casos aislados de DM </a:t>
            </a:r>
            <a:r>
              <a:rPr lang="es-AR" sz="2000" b="1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activa. </a:t>
            </a:r>
            <a:endParaRPr lang="es-AR" sz="2000" b="1" dirty="0">
              <a:solidFill>
                <a:srgbClr val="FFFF00"/>
              </a:solidFill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AR" sz="2000" dirty="0">
                <a:effectLst/>
                <a:latin typeface="Bookman Old Style" pitchFamily="18" charset="0"/>
              </a:rPr>
              <a:t>El objetivo del tratamiento es eliminar la inflamación </a:t>
            </a:r>
          </a:p>
          <a:p>
            <a:pPr marL="0" indent="0">
              <a:buNone/>
            </a:pPr>
            <a:r>
              <a:rPr lang="es-AR" sz="2000" dirty="0">
                <a:effectLst/>
                <a:latin typeface="Bookman Old Style" pitchFamily="18" charset="0"/>
              </a:rPr>
              <a:t>para prevenir el daño muscular, recuperar la fuerza </a:t>
            </a:r>
            <a:r>
              <a:rPr lang="es-AR" sz="2000" dirty="0" smtClean="0">
                <a:effectLst/>
                <a:latin typeface="Bookman Old Style" pitchFamily="18" charset="0"/>
              </a:rPr>
              <a:t>y evitar </a:t>
            </a:r>
            <a:r>
              <a:rPr lang="es-AR" sz="2000" dirty="0">
                <a:effectLst/>
                <a:latin typeface="Bookman Old Style" pitchFamily="18" charset="0"/>
              </a:rPr>
              <a:t>la alteración de otros órganos reduciendo así la </a:t>
            </a:r>
            <a:r>
              <a:rPr lang="es-AR" sz="2000" dirty="0" smtClean="0">
                <a:effectLst/>
                <a:latin typeface="Bookman Old Style" pitchFamily="18" charset="0"/>
              </a:rPr>
              <a:t>morbilidad </a:t>
            </a:r>
            <a:r>
              <a:rPr lang="es-AR" sz="2000" dirty="0">
                <a:effectLst/>
                <a:latin typeface="Bookman Old Style" pitchFamily="18" charset="0"/>
              </a:rPr>
              <a:t>y mejorando por tanto la calidad de vida. </a:t>
            </a:r>
          </a:p>
          <a:p>
            <a:endParaRPr lang="es-AR" sz="2400" dirty="0">
              <a:effectLst/>
            </a:endParaRPr>
          </a:p>
          <a:p>
            <a:pPr marL="0" indent="0">
              <a:buNone/>
            </a:pPr>
            <a:endParaRPr lang="es-AR" sz="2400" dirty="0" smtClean="0">
              <a:effectLst/>
              <a:latin typeface="Bookman Old Style" pitchFamily="18" charset="0"/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697781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95842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96752"/>
            <a:ext cx="8712968" cy="4319811"/>
          </a:xfrm>
        </p:spPr>
        <p:txBody>
          <a:bodyPr/>
          <a:lstStyle/>
          <a:p>
            <a:pPr marL="0" indent="0">
              <a:buNone/>
            </a:pPr>
            <a:r>
              <a:rPr lang="es-AR" sz="2400" dirty="0" smtClean="0">
                <a:effectLst/>
                <a:latin typeface="Bookman Old Style" pitchFamily="18" charset="0"/>
              </a:rPr>
              <a:t>Otras terapéuticas</a:t>
            </a:r>
          </a:p>
          <a:p>
            <a:pPr marL="0" indent="0">
              <a:buNone/>
            </a:pPr>
            <a:endParaRPr lang="es-AR" sz="2000" dirty="0" smtClean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AR" sz="1400" b="1" dirty="0" err="1">
                <a:solidFill>
                  <a:srgbClr val="FFFF00"/>
                </a:solidFill>
                <a:effectLst/>
                <a:latin typeface="Bookman Old Style" pitchFamily="18" charset="0"/>
              </a:rPr>
              <a:t>Martiarena</a:t>
            </a:r>
            <a:r>
              <a:rPr lang="es-AR" sz="14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 A, </a:t>
            </a:r>
            <a:r>
              <a:rPr lang="es-AR" sz="1400" b="1" dirty="0" err="1">
                <a:solidFill>
                  <a:srgbClr val="FFFF00"/>
                </a:solidFill>
                <a:effectLst/>
                <a:latin typeface="Bookman Old Style" pitchFamily="18" charset="0"/>
              </a:rPr>
              <a:t>Aldamiz-Echebarria</a:t>
            </a:r>
            <a:r>
              <a:rPr lang="es-AR" sz="14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 M, Martínez C y col. Actualización en el tratamiento de la </a:t>
            </a:r>
            <a:r>
              <a:rPr lang="es-AR" sz="1400" b="1" dirty="0" err="1">
                <a:solidFill>
                  <a:srgbClr val="FFFF00"/>
                </a:solidFill>
                <a:effectLst/>
                <a:latin typeface="Bookman Old Style" pitchFamily="18" charset="0"/>
              </a:rPr>
              <a:t>dermatomiositis</a:t>
            </a:r>
            <a:r>
              <a:rPr lang="es-AR" sz="14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; a propósito de un caso. </a:t>
            </a:r>
            <a:r>
              <a:rPr lang="en-US" sz="14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Farm Hosp. 2014; 38 (6): 486-497. DOI: 10.7399/FH.2014.38.6.7376. www. http://scielo.isciii.es/pdf/fh/v38n6/09cartaaldirector03.pdf</a:t>
            </a:r>
            <a:endParaRPr lang="es-AR" sz="1400" b="1" dirty="0">
              <a:solidFill>
                <a:srgbClr val="FFFF00"/>
              </a:solidFill>
              <a:effectLst/>
              <a:latin typeface="Bookman Old Style" pitchFamily="18" charset="0"/>
            </a:endParaRPr>
          </a:p>
          <a:p>
            <a:pPr marL="0" indent="0">
              <a:buNone/>
            </a:pPr>
            <a:endParaRPr lang="es-AR" sz="2000" dirty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AR" sz="2000" b="1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Hepatotoxicidad</a:t>
            </a:r>
            <a:r>
              <a:rPr lang="es-AR" sz="2000" b="1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provocada </a:t>
            </a:r>
            <a:r>
              <a:rPr lang="es-AR" sz="20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por </a:t>
            </a:r>
            <a:r>
              <a:rPr lang="es-AR" sz="2000" b="1" dirty="0" err="1">
                <a:solidFill>
                  <a:srgbClr val="FFFF00"/>
                </a:solidFill>
                <a:effectLst/>
                <a:latin typeface="Bookman Old Style" pitchFamily="18" charset="0"/>
              </a:rPr>
              <a:t>azatioprina</a:t>
            </a:r>
            <a:r>
              <a:rPr lang="es-AR" sz="20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 a los 7 días de tratamiento sin </a:t>
            </a:r>
            <a:r>
              <a:rPr lang="es-AR" sz="2000" b="1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haber </a:t>
            </a:r>
            <a:r>
              <a:rPr lang="es-AR" sz="20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alcanzado la dosis óptima</a:t>
            </a:r>
            <a:r>
              <a:rPr lang="es-AR" sz="2000" dirty="0">
                <a:effectLst/>
                <a:latin typeface="Bookman Old Style" pitchFamily="18" charset="0"/>
              </a:rPr>
              <a:t> y la respuesta adecuada </a:t>
            </a:r>
            <a:r>
              <a:rPr lang="es-AR" sz="2000" dirty="0" smtClean="0">
                <a:effectLst/>
                <a:latin typeface="Bookman Old Style" pitchFamily="18" charset="0"/>
              </a:rPr>
              <a:t>a </a:t>
            </a:r>
            <a:r>
              <a:rPr lang="es-AR" sz="2000" dirty="0">
                <a:effectLst/>
                <a:latin typeface="Bookman Old Style" pitchFamily="18" charset="0"/>
              </a:rPr>
              <a:t>la terapia de segunda línea (</a:t>
            </a:r>
            <a:r>
              <a:rPr lang="es-AR" sz="2000" dirty="0" err="1">
                <a:effectLst/>
                <a:latin typeface="Bookman Old Style" pitchFamily="18" charset="0"/>
              </a:rPr>
              <a:t>micofenolato</a:t>
            </a:r>
            <a:r>
              <a:rPr lang="es-AR" sz="2000" dirty="0">
                <a:effectLst/>
                <a:latin typeface="Bookman Old Style" pitchFamily="18" charset="0"/>
              </a:rPr>
              <a:t> asociado a </a:t>
            </a:r>
            <a:r>
              <a:rPr lang="es-AR" sz="2000" dirty="0" err="1" smtClean="0">
                <a:effectLst/>
                <a:latin typeface="Bookman Old Style" pitchFamily="18" charset="0"/>
              </a:rPr>
              <a:t>prednisona</a:t>
            </a:r>
            <a:r>
              <a:rPr lang="es-AR" sz="2000" dirty="0" smtClean="0">
                <a:effectLst/>
                <a:latin typeface="Bookman Old Style" pitchFamily="18" charset="0"/>
              </a:rPr>
              <a:t> </a:t>
            </a:r>
            <a:r>
              <a:rPr lang="es-AR" sz="2000" dirty="0">
                <a:effectLst/>
                <a:latin typeface="Bookman Old Style" pitchFamily="18" charset="0"/>
              </a:rPr>
              <a:t>a dosis bajas), le dan un carácter </a:t>
            </a:r>
            <a:r>
              <a:rPr lang="es-AR" sz="2000" dirty="0" smtClean="0">
                <a:effectLst/>
                <a:latin typeface="Bookman Old Style" pitchFamily="18" charset="0"/>
              </a:rPr>
              <a:t>singular a este caso.</a:t>
            </a:r>
            <a:endParaRPr lang="es-AR" sz="2000" dirty="0">
              <a:effectLst/>
              <a:latin typeface="Bookman Old Style" pitchFamily="18" charset="0"/>
            </a:endParaRPr>
          </a:p>
          <a:p>
            <a:endParaRPr lang="es-AR" sz="2400" dirty="0">
              <a:effectLst/>
            </a:endParaRPr>
          </a:p>
          <a:p>
            <a:pPr marL="0" indent="0">
              <a:buNone/>
            </a:pPr>
            <a:endParaRPr lang="es-AR" sz="2400" dirty="0" smtClean="0">
              <a:effectLst/>
              <a:latin typeface="Bookman Old Style" pitchFamily="18" charset="0"/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697781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311496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96752"/>
            <a:ext cx="8712968" cy="4319811"/>
          </a:xfrm>
        </p:spPr>
        <p:txBody>
          <a:bodyPr/>
          <a:lstStyle/>
          <a:p>
            <a:pPr marL="0" indent="0">
              <a:buNone/>
            </a:pPr>
            <a:endParaRPr lang="es-AR" sz="2000" dirty="0" smtClean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AR" sz="16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Baeza-Echeverría AE, Aceves-Díaz JE, Peña-Santiago M. </a:t>
            </a:r>
            <a:r>
              <a:rPr lang="es-AR" sz="1600" b="1" dirty="0" err="1">
                <a:solidFill>
                  <a:srgbClr val="FFFF00"/>
                </a:solidFill>
                <a:effectLst/>
                <a:latin typeface="Bookman Old Style" pitchFamily="18" charset="0"/>
              </a:rPr>
              <a:t>Dermatomiositis</a:t>
            </a:r>
            <a:r>
              <a:rPr lang="es-AR" sz="16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. </a:t>
            </a:r>
            <a:r>
              <a:rPr lang="es-AR" sz="1600" b="1" dirty="0" err="1">
                <a:solidFill>
                  <a:srgbClr val="FFFF00"/>
                </a:solidFill>
                <a:effectLst/>
                <a:latin typeface="Bookman Old Style" pitchFamily="18" charset="0"/>
              </a:rPr>
              <a:t>Dermatol</a:t>
            </a:r>
            <a:r>
              <a:rPr lang="es-AR" sz="16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 </a:t>
            </a:r>
            <a:r>
              <a:rPr lang="es-AR" sz="1600" b="1" dirty="0" err="1">
                <a:solidFill>
                  <a:srgbClr val="FFFF00"/>
                </a:solidFill>
                <a:effectLst/>
                <a:latin typeface="Bookman Old Style" pitchFamily="18" charset="0"/>
              </a:rPr>
              <a:t>Rev</a:t>
            </a:r>
            <a:r>
              <a:rPr lang="es-AR" sz="16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 </a:t>
            </a:r>
            <a:r>
              <a:rPr lang="es-AR" sz="1600" b="1" dirty="0" err="1">
                <a:solidFill>
                  <a:srgbClr val="FFFF00"/>
                </a:solidFill>
                <a:effectLst/>
                <a:latin typeface="Bookman Old Style" pitchFamily="18" charset="0"/>
              </a:rPr>
              <a:t>Mex</a:t>
            </a:r>
            <a:r>
              <a:rPr lang="es-AR" sz="16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 2016; 60 (3): 261-266. </a:t>
            </a:r>
          </a:p>
          <a:p>
            <a:pPr marL="0" indent="0">
              <a:buNone/>
            </a:pPr>
            <a:r>
              <a:rPr lang="es-AR" sz="2400" dirty="0">
                <a:effectLst/>
                <a:latin typeface="Bookman Old Style" pitchFamily="18" charset="0"/>
              </a:rPr>
              <a:t>Se comunica el caso de un paciente de 55 años de edad. </a:t>
            </a:r>
            <a:r>
              <a:rPr lang="es-AR" sz="2400" dirty="0" smtClean="0">
                <a:effectLst/>
                <a:latin typeface="Bookman Old Style" pitchFamily="18" charset="0"/>
              </a:rPr>
              <a:t>Presentaba elevación </a:t>
            </a:r>
            <a:r>
              <a:rPr lang="es-AR" sz="2400" dirty="0">
                <a:effectLst/>
                <a:latin typeface="Bookman Old Style" pitchFamily="18" charset="0"/>
              </a:rPr>
              <a:t>de enzimas musculares, electromiografía con hallazgos sugerentes de miopatía inflamatoria y biopsia con reporte histopatológico compatible con </a:t>
            </a:r>
            <a:r>
              <a:rPr lang="es-AR" sz="2400" dirty="0" err="1">
                <a:effectLst/>
                <a:latin typeface="Bookman Old Style" pitchFamily="18" charset="0"/>
              </a:rPr>
              <a:t>dermatomiositis</a:t>
            </a:r>
            <a:r>
              <a:rPr lang="es-AR" sz="2400" dirty="0">
                <a:effectLst/>
                <a:latin typeface="Bookman Old Style" pitchFamily="18" charset="0"/>
              </a:rPr>
              <a:t>. </a:t>
            </a:r>
          </a:p>
          <a:p>
            <a:pPr marL="0" indent="0">
              <a:buNone/>
            </a:pPr>
            <a:r>
              <a:rPr lang="es-AR" sz="2400" dirty="0" smtClean="0">
                <a:effectLst/>
                <a:latin typeface="Bookman Old Style" pitchFamily="18" charset="0"/>
              </a:rPr>
              <a:t>Se realizó </a:t>
            </a:r>
            <a:r>
              <a:rPr lang="es-AR" sz="2400" dirty="0">
                <a:effectLst/>
                <a:latin typeface="Bookman Old Style" pitchFamily="18" charset="0"/>
              </a:rPr>
              <a:t>la búsqueda intencionada de </a:t>
            </a:r>
            <a:r>
              <a:rPr lang="es-AR" sz="2400" dirty="0" smtClean="0">
                <a:effectLst/>
                <a:latin typeface="Bookman Old Style" pitchFamily="18" charset="0"/>
              </a:rPr>
              <a:t>procesos neoplásicos, que </a:t>
            </a:r>
            <a:r>
              <a:rPr lang="es-AR" sz="2400" dirty="0">
                <a:effectLst/>
                <a:latin typeface="Bookman Old Style" pitchFamily="18" charset="0"/>
              </a:rPr>
              <a:t>resultó negativa. </a:t>
            </a:r>
            <a:endParaRPr lang="es-AR" sz="2400" dirty="0" smtClean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AR" sz="2400" dirty="0" smtClean="0">
                <a:effectLst/>
                <a:latin typeface="Bookman Old Style" pitchFamily="18" charset="0"/>
              </a:rPr>
              <a:t>Se </a:t>
            </a:r>
            <a:r>
              <a:rPr lang="es-AR" sz="2400" dirty="0">
                <a:effectLst/>
                <a:latin typeface="Bookman Old Style" pitchFamily="18" charset="0"/>
              </a:rPr>
              <a:t>inició tratamiento con pulsos de </a:t>
            </a:r>
            <a:r>
              <a:rPr lang="es-AR" sz="2400" dirty="0" err="1">
                <a:effectLst/>
                <a:latin typeface="Bookman Old Style" pitchFamily="18" charset="0"/>
              </a:rPr>
              <a:t>metilprednisolona</a:t>
            </a:r>
            <a:r>
              <a:rPr lang="es-AR" sz="2400" dirty="0">
                <a:effectLst/>
                <a:latin typeface="Bookman Old Style" pitchFamily="18" charset="0"/>
              </a:rPr>
              <a:t> y </a:t>
            </a:r>
            <a:r>
              <a:rPr lang="es-AR" sz="2400" dirty="0" err="1">
                <a:effectLst/>
                <a:latin typeface="Bookman Old Style" pitchFamily="18" charset="0"/>
              </a:rPr>
              <a:t>mofetil</a:t>
            </a:r>
            <a:r>
              <a:rPr lang="es-AR" sz="2400" dirty="0">
                <a:effectLst/>
                <a:latin typeface="Bookman Old Style" pitchFamily="18" charset="0"/>
              </a:rPr>
              <a:t> </a:t>
            </a:r>
            <a:r>
              <a:rPr lang="es-AR" sz="2400" dirty="0" err="1">
                <a:effectLst/>
                <a:latin typeface="Bookman Old Style" pitchFamily="18" charset="0"/>
              </a:rPr>
              <a:t>micofenolato</a:t>
            </a:r>
            <a:r>
              <a:rPr lang="es-AR" sz="2400" dirty="0">
                <a:effectLst/>
                <a:latin typeface="Bookman Old Style" pitchFamily="18" charset="0"/>
              </a:rPr>
              <a:t>.</a:t>
            </a:r>
          </a:p>
          <a:p>
            <a:r>
              <a:rPr lang="es-AR" sz="2400" dirty="0">
                <a:effectLst/>
                <a:latin typeface="Bookman Old Style" pitchFamily="18" charset="0"/>
              </a:rPr>
              <a:t> </a:t>
            </a:r>
          </a:p>
          <a:p>
            <a:endParaRPr lang="es-AR" sz="2400" dirty="0">
              <a:effectLst/>
            </a:endParaRPr>
          </a:p>
          <a:p>
            <a:pPr marL="0" indent="0">
              <a:buNone/>
            </a:pPr>
            <a:endParaRPr lang="es-AR" sz="2400" dirty="0" smtClean="0">
              <a:effectLst/>
              <a:latin typeface="Bookman Old Style" pitchFamily="18" charset="0"/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697781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397899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96752"/>
            <a:ext cx="8712968" cy="4319811"/>
          </a:xfrm>
        </p:spPr>
        <p:txBody>
          <a:bodyPr/>
          <a:lstStyle/>
          <a:p>
            <a:pPr marL="0" indent="0" algn="ctr">
              <a:buNone/>
            </a:pPr>
            <a:r>
              <a:rPr lang="es-AR" sz="2400" b="1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Consideraciones</a:t>
            </a:r>
          </a:p>
          <a:p>
            <a:pPr marL="0" indent="0">
              <a:buNone/>
            </a:pPr>
            <a:r>
              <a:rPr lang="es-AR" sz="2400" dirty="0" smtClean="0">
                <a:effectLst/>
                <a:latin typeface="Bookman Old Style" pitchFamily="18" charset="0"/>
              </a:rPr>
              <a:t>1.Los </a:t>
            </a:r>
            <a:r>
              <a:rPr lang="es-AR" sz="2400" dirty="0">
                <a:effectLst/>
                <a:latin typeface="Bookman Old Style" pitchFamily="18" charset="0"/>
              </a:rPr>
              <a:t>objetivos del tratamiento incluyen: mejorar la fuerza muscular, </a:t>
            </a:r>
            <a:r>
              <a:rPr lang="es-AR" sz="2400" dirty="0" smtClean="0">
                <a:effectLst/>
                <a:latin typeface="Bookman Old Style" pitchFamily="18" charset="0"/>
              </a:rPr>
              <a:t>lograr </a:t>
            </a:r>
            <a:r>
              <a:rPr lang="es-AR" sz="2400" dirty="0">
                <a:effectLst/>
                <a:latin typeface="Bookman Old Style" pitchFamily="18" charset="0"/>
              </a:rPr>
              <a:t>la remisión, mejorar el pronóstico </a:t>
            </a:r>
            <a:r>
              <a:rPr lang="es-AR" sz="2400" dirty="0" smtClean="0">
                <a:effectLst/>
                <a:latin typeface="Bookman Old Style" pitchFamily="18" charset="0"/>
              </a:rPr>
              <a:t>funcional, disminuir </a:t>
            </a:r>
            <a:r>
              <a:rPr lang="es-AR" sz="2400" dirty="0">
                <a:effectLst/>
                <a:latin typeface="Bookman Old Style" pitchFamily="18" charset="0"/>
              </a:rPr>
              <a:t>la </a:t>
            </a:r>
            <a:r>
              <a:rPr lang="es-AR" sz="2400" dirty="0" smtClean="0">
                <a:effectLst/>
                <a:latin typeface="Bookman Old Style" pitchFamily="18" charset="0"/>
              </a:rPr>
              <a:t>mortalidad y/o las secuelas; evitar </a:t>
            </a:r>
            <a:r>
              <a:rPr lang="es-AR" sz="2400" dirty="0">
                <a:effectLst/>
                <a:latin typeface="Bookman Old Style" pitchFamily="18" charset="0"/>
              </a:rPr>
              <a:t>o remitir manifestaciones </a:t>
            </a:r>
            <a:r>
              <a:rPr lang="es-AR" sz="2400" dirty="0" smtClean="0">
                <a:effectLst/>
                <a:latin typeface="Bookman Old Style" pitchFamily="18" charset="0"/>
              </a:rPr>
              <a:t>extra-musculares (cutáneas</a:t>
            </a:r>
            <a:r>
              <a:rPr lang="es-AR" sz="2400" dirty="0">
                <a:effectLst/>
                <a:latin typeface="Bookman Old Style" pitchFamily="18" charset="0"/>
              </a:rPr>
              <a:t>, vasculares, pulmonares cardíacas). </a:t>
            </a:r>
            <a:endParaRPr lang="es-AR" sz="2400" dirty="0" smtClean="0">
              <a:effectLst/>
              <a:latin typeface="Bookman Old Style" pitchFamily="18" charset="0"/>
            </a:endParaRPr>
          </a:p>
          <a:p>
            <a:pPr marL="457200" indent="-457200">
              <a:buAutoNum type="arabicPeriod"/>
            </a:pPr>
            <a:endParaRPr lang="es-AR" sz="2400" dirty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AR" sz="2400" dirty="0" smtClean="0">
                <a:effectLst/>
                <a:latin typeface="Bookman Old Style" pitchFamily="18" charset="0"/>
              </a:rPr>
              <a:t>2. La </a:t>
            </a:r>
            <a:r>
              <a:rPr lang="es-AR" sz="2400" dirty="0">
                <a:effectLst/>
                <a:latin typeface="Bookman Old Style" pitchFamily="18" charset="0"/>
              </a:rPr>
              <a:t>elección del tratamiento es individualizada al </a:t>
            </a:r>
            <a:r>
              <a:rPr lang="es-AR" sz="2400" dirty="0" smtClean="0">
                <a:effectLst/>
                <a:latin typeface="Bookman Old Style" pitchFamily="18" charset="0"/>
              </a:rPr>
              <a:t>paciente considerando </a:t>
            </a:r>
            <a:r>
              <a:rPr lang="es-AR" sz="2400" dirty="0">
                <a:effectLst/>
                <a:latin typeface="Bookman Old Style" pitchFamily="18" charset="0"/>
              </a:rPr>
              <a:t>gravedad del </a:t>
            </a:r>
            <a:r>
              <a:rPr lang="es-AR" sz="2400" dirty="0" smtClean="0">
                <a:effectLst/>
                <a:latin typeface="Bookman Old Style" pitchFamily="18" charset="0"/>
              </a:rPr>
              <a:t>cuadro </a:t>
            </a:r>
            <a:r>
              <a:rPr lang="es-AR" sz="2400" dirty="0">
                <a:effectLst/>
                <a:latin typeface="Bookman Old Style" pitchFamily="18" charset="0"/>
              </a:rPr>
              <a:t>clínico, duración de la enfermedad, presencia de manifestaciones extra musculares, así como </a:t>
            </a:r>
            <a:r>
              <a:rPr lang="es-AR" sz="2400" dirty="0" smtClean="0">
                <a:effectLst/>
                <a:latin typeface="Bookman Old Style" pitchFamily="18" charset="0"/>
              </a:rPr>
              <a:t>respuesta </a:t>
            </a:r>
            <a:r>
              <a:rPr lang="es-AR" sz="2400" dirty="0">
                <a:effectLst/>
                <a:latin typeface="Bookman Old Style" pitchFamily="18" charset="0"/>
              </a:rPr>
              <a:t>y contraindicación a tratamientos previos. </a:t>
            </a: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697781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  <p:sp>
        <p:nvSpPr>
          <p:cNvPr id="3" name="2 Rectángulo"/>
          <p:cNvSpPr/>
          <p:nvPr/>
        </p:nvSpPr>
        <p:spPr>
          <a:xfrm>
            <a:off x="366561" y="2025539"/>
            <a:ext cx="845391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2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64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062906"/>
            <a:ext cx="8712968" cy="4453657"/>
          </a:xfrm>
        </p:spPr>
        <p:txBody>
          <a:bodyPr/>
          <a:lstStyle/>
          <a:p>
            <a:pPr marL="0" indent="0" algn="ctr">
              <a:buNone/>
            </a:pPr>
            <a:r>
              <a:rPr lang="es-AR" sz="24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Consideraciones</a:t>
            </a:r>
          </a:p>
          <a:p>
            <a:pPr marL="0" indent="0">
              <a:buNone/>
            </a:pPr>
            <a:r>
              <a:rPr lang="es-ES" sz="2400" dirty="0">
                <a:effectLst/>
                <a:latin typeface="Bookman Old Style" pitchFamily="18" charset="0"/>
              </a:rPr>
              <a:t>3. Manejo interdisciplinario</a:t>
            </a:r>
            <a:r>
              <a:rPr lang="es-ES" sz="2400" dirty="0" smtClean="0">
                <a:effectLst/>
                <a:latin typeface="Bookman Old Style" pitchFamily="18" charset="0"/>
              </a:rPr>
              <a:t>.</a:t>
            </a:r>
          </a:p>
          <a:p>
            <a:pPr marL="0" indent="0">
              <a:buNone/>
            </a:pPr>
            <a:endParaRPr lang="es-ES" sz="2400" dirty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ES" sz="2400" dirty="0">
                <a:effectLst/>
                <a:latin typeface="Bookman Old Style" pitchFamily="18" charset="0"/>
              </a:rPr>
              <a:t>4. El pilar terapéutico son altas dosis de corticoides orales o combinados con pulsos mensuales. (60-70% de los pacientes responde</a:t>
            </a:r>
            <a:r>
              <a:rPr lang="es-ES" sz="2400" dirty="0" smtClean="0">
                <a:effectLst/>
                <a:latin typeface="Bookman Old Style" pitchFamily="18" charset="0"/>
              </a:rPr>
              <a:t>)</a:t>
            </a:r>
          </a:p>
          <a:p>
            <a:pPr marL="0" indent="0">
              <a:buNone/>
            </a:pPr>
            <a:endParaRPr lang="es-ES" sz="2400" dirty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ES" sz="2400" dirty="0">
                <a:effectLst/>
                <a:latin typeface="Bookman Old Style" pitchFamily="18" charset="0"/>
              </a:rPr>
              <a:t>5. Los corticoides pueden ser asociados a </a:t>
            </a:r>
            <a:r>
              <a:rPr lang="es-ES" sz="2400" b="1" dirty="0" err="1">
                <a:solidFill>
                  <a:srgbClr val="FFFF00"/>
                </a:solidFill>
                <a:effectLst/>
                <a:latin typeface="Bookman Old Style" pitchFamily="18" charset="0"/>
              </a:rPr>
              <a:t>metotrexato</a:t>
            </a:r>
            <a:r>
              <a:rPr lang="es-ES" sz="2400" b="1" dirty="0">
                <a:solidFill>
                  <a:srgbClr val="FFFF00"/>
                </a:solidFill>
                <a:effectLst/>
                <a:latin typeface="Bookman Old Style" pitchFamily="18" charset="0"/>
              </a:rPr>
              <a:t>, </a:t>
            </a:r>
            <a:r>
              <a:rPr lang="es-ES" sz="2400" b="1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aziatoprina</a:t>
            </a:r>
            <a:r>
              <a:rPr lang="es-ES" sz="2400" b="1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. </a:t>
            </a:r>
            <a:r>
              <a:rPr lang="es-ES" sz="2400" dirty="0" smtClean="0">
                <a:effectLst/>
                <a:latin typeface="Bookman Old Style" pitchFamily="18" charset="0"/>
              </a:rPr>
              <a:t>También</a:t>
            </a:r>
            <a:r>
              <a:rPr lang="es-ES" sz="2400" b="1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</a:t>
            </a:r>
            <a:r>
              <a:rPr lang="es-ES" sz="2400" dirty="0" smtClean="0">
                <a:effectLst/>
                <a:latin typeface="Bookman Old Style" pitchFamily="18" charset="0"/>
              </a:rPr>
              <a:t>a</a:t>
            </a:r>
            <a:r>
              <a:rPr lang="es-ES" sz="2400" b="1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</a:t>
            </a:r>
            <a:r>
              <a:rPr lang="es-ES" sz="2400" dirty="0" smtClean="0">
                <a:effectLst/>
                <a:latin typeface="Bookman Old Style" pitchFamily="18" charset="0"/>
              </a:rPr>
              <a:t>ciclosporina A y </a:t>
            </a:r>
            <a:r>
              <a:rPr lang="es-ES" sz="2400" dirty="0" err="1" smtClean="0">
                <a:effectLst/>
                <a:latin typeface="Bookman Old Style" pitchFamily="18" charset="0"/>
              </a:rPr>
              <a:t>mofetil</a:t>
            </a:r>
            <a:r>
              <a:rPr lang="es-ES" sz="2400" dirty="0" smtClean="0">
                <a:effectLst/>
                <a:latin typeface="Bookman Old Style" pitchFamily="18" charset="0"/>
              </a:rPr>
              <a:t> </a:t>
            </a:r>
            <a:r>
              <a:rPr lang="es-ES" sz="2400" dirty="0" err="1" smtClean="0">
                <a:effectLst/>
                <a:latin typeface="Bookman Old Style" pitchFamily="18" charset="0"/>
              </a:rPr>
              <a:t>micofenolato</a:t>
            </a:r>
            <a:r>
              <a:rPr lang="es-ES" sz="2400" dirty="0" smtClean="0">
                <a:effectLst/>
                <a:latin typeface="Bookman Old Style" pitchFamily="18" charset="0"/>
              </a:rPr>
              <a:t>.</a:t>
            </a:r>
          </a:p>
          <a:p>
            <a:pPr marL="0" indent="0">
              <a:buNone/>
            </a:pPr>
            <a:endParaRPr lang="es-ES" sz="2400" dirty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ES" sz="2400" dirty="0">
                <a:effectLst/>
                <a:latin typeface="Bookman Old Style" pitchFamily="18" charset="0"/>
              </a:rPr>
              <a:t>6. </a:t>
            </a:r>
            <a:r>
              <a:rPr lang="es-ES" sz="2400" dirty="0" err="1">
                <a:effectLst/>
                <a:latin typeface="Bookman Old Style" pitchFamily="18" charset="0"/>
              </a:rPr>
              <a:t>Rituximab</a:t>
            </a:r>
            <a:r>
              <a:rPr lang="es-ES" sz="2400" dirty="0">
                <a:effectLst/>
                <a:latin typeface="Bookman Old Style" pitchFamily="18" charset="0"/>
              </a:rPr>
              <a:t> ante no respuesta adecuada.</a:t>
            </a:r>
          </a:p>
          <a:p>
            <a:pPr marL="0" indent="0">
              <a:buNone/>
            </a:pPr>
            <a:endParaRPr lang="es-AR" dirty="0" smtClean="0">
              <a:latin typeface="Bookman Old Style" pitchFamily="18" charset="0"/>
            </a:endParaRPr>
          </a:p>
          <a:p>
            <a:pPr marL="0" indent="0">
              <a:buNone/>
            </a:pPr>
            <a:endParaRPr lang="es-AR" sz="2400" dirty="0">
              <a:effectLst/>
            </a:endParaRPr>
          </a:p>
          <a:p>
            <a:pPr marL="0" indent="0">
              <a:buNone/>
            </a:pPr>
            <a:endParaRPr lang="es-ES" sz="2400" dirty="0" smtClean="0">
              <a:effectLst/>
              <a:latin typeface="Bookman Old Style" pitchFamily="18" charset="0"/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697781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  <p:sp>
        <p:nvSpPr>
          <p:cNvPr id="3" name="2 Rectángulo"/>
          <p:cNvSpPr/>
          <p:nvPr/>
        </p:nvSpPr>
        <p:spPr>
          <a:xfrm>
            <a:off x="366561" y="2025539"/>
            <a:ext cx="845391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2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21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8712968" cy="4175795"/>
          </a:xfrm>
        </p:spPr>
        <p:txBody>
          <a:bodyPr/>
          <a:lstStyle/>
          <a:p>
            <a:pPr marL="0" indent="0" algn="ctr">
              <a:buNone/>
            </a:pPr>
            <a:r>
              <a:rPr lang="es-AR" sz="2400" b="1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Consideraciones</a:t>
            </a:r>
            <a:endParaRPr lang="es-AR" dirty="0" smtClean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ES" sz="2400" dirty="0">
                <a:effectLst/>
                <a:latin typeface="Bookman Old Style" pitchFamily="18" charset="0"/>
              </a:rPr>
              <a:t>7</a:t>
            </a:r>
            <a:r>
              <a:rPr lang="es-ES" sz="2400" dirty="0" smtClean="0">
                <a:effectLst/>
                <a:latin typeface="Bookman Old Style" pitchFamily="18" charset="0"/>
              </a:rPr>
              <a:t>. Se aconsejan antipalúdicos en los casos con </a:t>
            </a:r>
            <a:r>
              <a:rPr lang="es-ES" sz="2400" dirty="0" err="1" smtClean="0">
                <a:effectLst/>
                <a:latin typeface="Bookman Old Style" pitchFamily="18" charset="0"/>
              </a:rPr>
              <a:t>fotosensibilidad</a:t>
            </a:r>
            <a:r>
              <a:rPr lang="es-ES" sz="2400" dirty="0" smtClean="0">
                <a:effectLst/>
                <a:latin typeface="Bookman Old Style" pitchFamily="18" charset="0"/>
              </a:rPr>
              <a:t> y lesiones cutáneas muy manifiestas.</a:t>
            </a:r>
          </a:p>
          <a:p>
            <a:pPr marL="0" indent="0">
              <a:buNone/>
            </a:pPr>
            <a:endParaRPr lang="es-ES" sz="2400" dirty="0" smtClean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ES" sz="2400" dirty="0" smtClean="0">
                <a:effectLst/>
                <a:latin typeface="Bookman Old Style" pitchFamily="18" charset="0"/>
              </a:rPr>
              <a:t>8. </a:t>
            </a:r>
            <a:r>
              <a:rPr lang="es-AR" sz="2400" dirty="0">
                <a:effectLst/>
                <a:latin typeface="Bookman Old Style" pitchFamily="18" charset="0"/>
              </a:rPr>
              <a:t>Se recomienda la administración de </a:t>
            </a:r>
            <a:r>
              <a:rPr lang="es-AR" sz="2400" dirty="0" smtClean="0">
                <a:effectLst/>
                <a:latin typeface="Bookman Old Style" pitchFamily="18" charset="0"/>
              </a:rPr>
              <a:t>inmunoglobulina</a:t>
            </a:r>
            <a:endParaRPr lang="es-AR" sz="2400" dirty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AR" sz="2400" dirty="0" smtClean="0">
                <a:effectLst/>
                <a:latin typeface="Bookman Old Style" pitchFamily="18" charset="0"/>
              </a:rPr>
              <a:t>intravenosa </a:t>
            </a:r>
            <a:r>
              <a:rPr lang="es-AR" sz="2400" dirty="0">
                <a:effectLst/>
                <a:latin typeface="Bookman Old Style" pitchFamily="18" charset="0"/>
              </a:rPr>
              <a:t>como una opción de tratamiento </a:t>
            </a:r>
          </a:p>
          <a:p>
            <a:pPr marL="0" indent="0">
              <a:buNone/>
            </a:pPr>
            <a:r>
              <a:rPr lang="es-AR" sz="2400" dirty="0">
                <a:effectLst/>
                <a:latin typeface="Bookman Old Style" pitchFamily="18" charset="0"/>
              </a:rPr>
              <a:t>de primera línea en </a:t>
            </a:r>
            <a:r>
              <a:rPr lang="es-AR" sz="2400" dirty="0" smtClean="0">
                <a:effectLst/>
                <a:latin typeface="Bookman Old Style" pitchFamily="18" charset="0"/>
              </a:rPr>
              <a:t>la forma juvenil y </a:t>
            </a:r>
            <a:r>
              <a:rPr lang="es-AR" sz="2400" dirty="0">
                <a:effectLst/>
                <a:latin typeface="Bookman Old Style" pitchFamily="18" charset="0"/>
              </a:rPr>
              <a:t>como una opción de </a:t>
            </a:r>
            <a:r>
              <a:rPr lang="es-AR" sz="2400" dirty="0" smtClean="0">
                <a:effectLst/>
                <a:latin typeface="Bookman Old Style" pitchFamily="18" charset="0"/>
              </a:rPr>
              <a:t>segunda </a:t>
            </a:r>
            <a:r>
              <a:rPr lang="es-AR" sz="2400" dirty="0">
                <a:effectLst/>
                <a:latin typeface="Bookman Old Style" pitchFamily="18" charset="0"/>
              </a:rPr>
              <a:t>línea en el tratamiento de pacientes </a:t>
            </a:r>
            <a:r>
              <a:rPr lang="es-AR" sz="2400" dirty="0" smtClean="0">
                <a:effectLst/>
                <a:latin typeface="Bookman Old Style" pitchFamily="18" charset="0"/>
              </a:rPr>
              <a:t>adultos con </a:t>
            </a:r>
            <a:r>
              <a:rPr lang="es-AR" sz="2400" dirty="0" err="1" smtClean="0">
                <a:effectLst/>
                <a:latin typeface="Bookman Old Style" pitchFamily="18" charset="0"/>
              </a:rPr>
              <a:t>dermatomiositis</a:t>
            </a:r>
            <a:r>
              <a:rPr lang="es-AR" sz="2400" dirty="0" smtClean="0">
                <a:effectLst/>
                <a:latin typeface="Bookman Old Style" pitchFamily="18" charset="0"/>
              </a:rPr>
              <a:t> refractaria </a:t>
            </a:r>
            <a:r>
              <a:rPr lang="es-AR" sz="2400" dirty="0">
                <a:effectLst/>
                <a:latin typeface="Bookman Old Style" pitchFamily="18" charset="0"/>
              </a:rPr>
              <a:t>y grave con respuesta </a:t>
            </a:r>
            <a:r>
              <a:rPr lang="es-AR" sz="2400" dirty="0" smtClean="0">
                <a:effectLst/>
                <a:latin typeface="Bookman Old Style" pitchFamily="18" charset="0"/>
              </a:rPr>
              <a:t>incompleta </a:t>
            </a:r>
            <a:r>
              <a:rPr lang="es-AR" sz="2400" dirty="0">
                <a:effectLst/>
                <a:latin typeface="Bookman Old Style" pitchFamily="18" charset="0"/>
              </a:rPr>
              <a:t>o recurrencia al tratamiento inicial. </a:t>
            </a:r>
          </a:p>
          <a:p>
            <a:pPr marL="0" indent="0">
              <a:buNone/>
            </a:pPr>
            <a:endParaRPr lang="es-AR" sz="2400" dirty="0">
              <a:effectLst/>
            </a:endParaRPr>
          </a:p>
          <a:p>
            <a:pPr marL="0" indent="0">
              <a:buNone/>
            </a:pPr>
            <a:r>
              <a:rPr lang="es-AR" sz="2400" dirty="0">
                <a:effectLst/>
              </a:rPr>
              <a:t> </a:t>
            </a:r>
          </a:p>
          <a:p>
            <a:pPr marL="0" indent="0">
              <a:buNone/>
            </a:pPr>
            <a:endParaRPr lang="es-ES" sz="2400" dirty="0" smtClean="0">
              <a:effectLst/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ES" sz="2400" dirty="0" smtClean="0">
                <a:effectLst/>
                <a:latin typeface="Bookman Old Style" pitchFamily="18" charset="0"/>
              </a:rPr>
              <a:t>4. El pilar terapéutico son altas dosis de corticoides orales o combinados con pulsos mensuales. (60-70% de los pacientes responde)</a:t>
            </a:r>
          </a:p>
          <a:p>
            <a:pPr marL="0" indent="0">
              <a:buNone/>
            </a:pPr>
            <a:r>
              <a:rPr lang="es-ES" sz="2400" dirty="0" smtClean="0">
                <a:effectLst/>
                <a:latin typeface="Bookman Old Style" pitchFamily="18" charset="0"/>
              </a:rPr>
              <a:t>5. Los corticoides pueden ser asociados a </a:t>
            </a:r>
            <a:r>
              <a:rPr lang="es-ES" sz="2400" b="1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metotrexato</a:t>
            </a:r>
            <a:r>
              <a:rPr lang="es-ES" sz="2400" b="1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, </a:t>
            </a:r>
            <a:r>
              <a:rPr lang="es-ES" sz="2400" b="1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aziatoprina</a:t>
            </a:r>
            <a:r>
              <a:rPr lang="es-ES" sz="2400" b="1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</a:t>
            </a:r>
            <a:r>
              <a:rPr lang="es-ES" sz="2400" dirty="0" smtClean="0">
                <a:effectLst/>
                <a:latin typeface="Bookman Old Style" pitchFamily="18" charset="0"/>
              </a:rPr>
              <a:t>o ciclosporina A.</a:t>
            </a:r>
          </a:p>
          <a:p>
            <a:pPr marL="0" indent="0">
              <a:buNone/>
            </a:pPr>
            <a:r>
              <a:rPr lang="es-ES" sz="2400" dirty="0" smtClean="0">
                <a:effectLst/>
                <a:latin typeface="Bookman Old Style" pitchFamily="18" charset="0"/>
              </a:rPr>
              <a:t>6. </a:t>
            </a:r>
            <a:r>
              <a:rPr lang="es-ES" sz="2400" dirty="0" err="1" smtClean="0">
                <a:effectLst/>
                <a:latin typeface="Bookman Old Style" pitchFamily="18" charset="0"/>
              </a:rPr>
              <a:t>Rituximab</a:t>
            </a:r>
            <a:r>
              <a:rPr lang="es-ES" sz="2400" dirty="0" smtClean="0">
                <a:effectLst/>
                <a:latin typeface="Bookman Old Style" pitchFamily="18" charset="0"/>
              </a:rPr>
              <a:t> ante no respuesta adecuada.</a:t>
            </a:r>
            <a:endParaRPr lang="es-ES" sz="2400" dirty="0">
              <a:effectLst/>
              <a:latin typeface="Bookman Old Style" pitchFamily="18" charset="0"/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697781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  <p:sp>
        <p:nvSpPr>
          <p:cNvPr id="3" name="2 Rectángulo"/>
          <p:cNvSpPr/>
          <p:nvPr/>
        </p:nvSpPr>
        <p:spPr>
          <a:xfrm>
            <a:off x="366561" y="2025539"/>
            <a:ext cx="845391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2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94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614801"/>
            <a:ext cx="4355975" cy="863600"/>
          </a:xfrm>
        </p:spPr>
        <p:txBody>
          <a:bodyPr/>
          <a:lstStyle/>
          <a:p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DE LA DERMATOMIOSITIS</a:t>
            </a:r>
            <a:b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es-ES" sz="1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8712968" cy="4175795"/>
          </a:xfrm>
        </p:spPr>
        <p:txBody>
          <a:bodyPr/>
          <a:lstStyle/>
          <a:p>
            <a:pPr marL="0" indent="0">
              <a:buNone/>
            </a:pPr>
            <a:endParaRPr lang="es-AR" dirty="0" smtClean="0">
              <a:latin typeface="Bookman Old Style" pitchFamily="18" charset="0"/>
            </a:endParaRPr>
          </a:p>
          <a:p>
            <a:pPr marL="609600" indent="-609600">
              <a:buFont typeface="Wingdings" pitchFamily="2" charset="2"/>
              <a:buAutoNum type="arabicPeriod"/>
            </a:pPr>
            <a:endParaRPr lang="es-ES" dirty="0">
              <a:solidFill>
                <a:srgbClr val="FFFF00"/>
              </a:solidFill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1" y="697781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7" y="6237312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216" y="45148"/>
            <a:ext cx="8464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(SDBA-AMA)</a:t>
            </a:r>
            <a:b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sz="1200" dirty="0"/>
          </a:p>
        </p:txBody>
      </p:sp>
      <p:sp>
        <p:nvSpPr>
          <p:cNvPr id="3" name="2 Rectángulo"/>
          <p:cNvSpPr/>
          <p:nvPr/>
        </p:nvSpPr>
        <p:spPr>
          <a:xfrm>
            <a:off x="251521" y="2348880"/>
            <a:ext cx="87129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FFFF00"/>
                </a:solidFill>
                <a:latin typeface="Bookman Old Style" pitchFamily="18" charset="0"/>
              </a:rPr>
              <a:t>Pápulas de </a:t>
            </a:r>
            <a:r>
              <a:rPr lang="es-ES" sz="2400" b="1" dirty="0" err="1">
                <a:solidFill>
                  <a:srgbClr val="FFFF00"/>
                </a:solidFill>
                <a:latin typeface="Bookman Old Style" pitchFamily="18" charset="0"/>
              </a:rPr>
              <a:t>Gottron</a:t>
            </a:r>
            <a:r>
              <a:rPr lang="es-ES" sz="2400" dirty="0">
                <a:latin typeface="Bookman Old Style" pitchFamily="18" charset="0"/>
              </a:rPr>
              <a:t>. Pápulas violáceas articulaciones en cara dorsales de articulaciones </a:t>
            </a:r>
            <a:r>
              <a:rPr lang="es-ES" sz="2400" dirty="0" err="1">
                <a:latin typeface="Bookman Old Style" pitchFamily="18" charset="0"/>
              </a:rPr>
              <a:t>interfalángicas</a:t>
            </a:r>
            <a:r>
              <a:rPr lang="es-ES" sz="2400" dirty="0">
                <a:latin typeface="Bookman Old Style" pitchFamily="18" charset="0"/>
              </a:rPr>
              <a:t> y </a:t>
            </a:r>
            <a:r>
              <a:rPr lang="es-ES" sz="2400" dirty="0" err="1">
                <a:latin typeface="Bookman Old Style" pitchFamily="18" charset="0"/>
              </a:rPr>
              <a:t>metacarpofalángicas</a:t>
            </a:r>
            <a:r>
              <a:rPr lang="es-ES" sz="2400" dirty="0" smtClean="0">
                <a:latin typeface="Bookman Old Style" pitchFamily="18" charset="0"/>
              </a:rPr>
              <a:t>.</a:t>
            </a:r>
          </a:p>
          <a:p>
            <a:endParaRPr lang="es-ES" sz="2400" dirty="0">
              <a:latin typeface="Bookman Old Style" pitchFamily="18" charset="0"/>
            </a:endParaRPr>
          </a:p>
          <a:p>
            <a:endParaRPr lang="es-ES" sz="2400" dirty="0" smtClean="0">
              <a:latin typeface="Bookman Old Style" pitchFamily="18" charset="0"/>
            </a:endParaRPr>
          </a:p>
          <a:p>
            <a:r>
              <a:rPr lang="es-ES" sz="2400" dirty="0">
                <a:latin typeface="Bookman Old Style" pitchFamily="18" charset="0"/>
              </a:rPr>
              <a:t/>
            </a:r>
            <a:br>
              <a:rPr lang="es-ES" sz="2400" dirty="0">
                <a:latin typeface="Bookman Old Style" pitchFamily="18" charset="0"/>
              </a:rPr>
            </a:br>
            <a:r>
              <a:rPr lang="es-ES" sz="2400" b="1" dirty="0" smtClean="0">
                <a:solidFill>
                  <a:srgbClr val="FFFF00"/>
                </a:solidFill>
                <a:latin typeface="Bookman Old Style" pitchFamily="18" charset="0"/>
              </a:rPr>
              <a:t>Signo </a:t>
            </a:r>
            <a:r>
              <a:rPr lang="es-ES" sz="2400" b="1" dirty="0">
                <a:solidFill>
                  <a:srgbClr val="FFFF00"/>
                </a:solidFill>
                <a:latin typeface="Bookman Old Style" pitchFamily="18" charset="0"/>
              </a:rPr>
              <a:t>de </a:t>
            </a:r>
            <a:r>
              <a:rPr lang="es-ES" sz="2400" b="1" dirty="0" err="1">
                <a:solidFill>
                  <a:srgbClr val="FFFF00"/>
                </a:solidFill>
                <a:latin typeface="Bookman Old Style" pitchFamily="18" charset="0"/>
              </a:rPr>
              <a:t>Gottron</a:t>
            </a:r>
            <a:r>
              <a:rPr lang="es-ES" sz="2400" dirty="0">
                <a:latin typeface="Bookman Old Style" pitchFamily="18" charset="0"/>
              </a:rPr>
              <a:t>. Lesiones </a:t>
            </a:r>
            <a:r>
              <a:rPr lang="es-ES" sz="2400" dirty="0" err="1">
                <a:latin typeface="Bookman Old Style" pitchFamily="18" charset="0"/>
              </a:rPr>
              <a:t>eritemato</a:t>
            </a:r>
            <a:r>
              <a:rPr lang="es-ES" sz="2400" dirty="0">
                <a:latin typeface="Bookman Old Style" pitchFamily="18" charset="0"/>
              </a:rPr>
              <a:t>-</a:t>
            </a:r>
            <a:r>
              <a:rPr lang="es-ES" sz="2400" dirty="0" err="1">
                <a:latin typeface="Bookman Old Style" pitchFamily="18" charset="0"/>
              </a:rPr>
              <a:t>pápulo</a:t>
            </a:r>
            <a:r>
              <a:rPr lang="es-ES" sz="2400" dirty="0">
                <a:latin typeface="Bookman Old Style" pitchFamily="18" charset="0"/>
              </a:rPr>
              <a:t>-escamosas. Localizadas en prominencias óseas. 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242349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989138"/>
          </a:xfrm>
        </p:spPr>
        <p:txBody>
          <a:bodyPr/>
          <a:lstStyle/>
          <a:p>
            <a:r>
              <a:rPr lang="es-ES_tradnl" sz="3200" b="1" dirty="0">
                <a:solidFill>
                  <a:srgbClr val="FFFF00"/>
                </a:solidFill>
              </a:rPr>
              <a:t/>
            </a:r>
            <a:br>
              <a:rPr lang="es-ES_tradnl" sz="3200" b="1" dirty="0">
                <a:solidFill>
                  <a:srgbClr val="FFFF00"/>
                </a:solidFill>
              </a:rPr>
            </a:br>
            <a:r>
              <a:rPr lang="es-ES_tradnl" sz="3200" b="1" dirty="0" smtClean="0">
                <a:solidFill>
                  <a:srgbClr val="FFFF00"/>
                </a:solidFill>
              </a:rPr>
              <a:t/>
            </a:r>
            <a:br>
              <a:rPr lang="es-ES_tradnl" sz="3200" b="1" dirty="0" smtClean="0">
                <a:solidFill>
                  <a:srgbClr val="FFFF00"/>
                </a:solidFill>
              </a:rPr>
            </a:br>
            <a:r>
              <a:rPr lang="es-ES_tradnl" sz="2400" b="1" dirty="0" smtClean="0">
                <a:solidFill>
                  <a:srgbClr val="FFFF00"/>
                </a:solidFill>
                <a:latin typeface="Arial" charset="0"/>
              </a:rPr>
              <a:t>Edema </a:t>
            </a:r>
            <a:r>
              <a:rPr lang="es-ES_tradnl" sz="2400" b="1" dirty="0">
                <a:solidFill>
                  <a:srgbClr val="FFFF00"/>
                </a:solidFill>
                <a:latin typeface="Arial" charset="0"/>
              </a:rPr>
              <a:t>y eritema</a:t>
            </a:r>
            <a:r>
              <a:rPr lang="es-ES_tradnl" sz="2400" b="1" dirty="0">
                <a:latin typeface="Arial" charset="0"/>
              </a:rPr>
              <a:t> en cara, a predominio </a:t>
            </a:r>
            <a:r>
              <a:rPr lang="es-ES_tradnl" sz="2400" b="1" dirty="0" err="1">
                <a:latin typeface="Arial" charset="0"/>
              </a:rPr>
              <a:t>periorbitario</a:t>
            </a:r>
            <a:r>
              <a:rPr lang="es-ES_tradnl" sz="2400" b="1" dirty="0">
                <a:latin typeface="Arial" charset="0"/>
              </a:rPr>
              <a:t/>
            </a:r>
            <a:br>
              <a:rPr lang="es-ES_tradnl" sz="2400" b="1" dirty="0">
                <a:latin typeface="Arial" charset="0"/>
              </a:rPr>
            </a:br>
            <a:r>
              <a:rPr lang="es-ES_tradnl" sz="2400" b="1" dirty="0">
                <a:latin typeface="Arial" charset="0"/>
              </a:rPr>
              <a:t>Edema de miembros a predominio de miembros inferiores</a:t>
            </a:r>
            <a:endParaRPr lang="es-ES" sz="2400" b="1" dirty="0">
              <a:latin typeface="Arial" charset="0"/>
            </a:endParaRPr>
          </a:p>
        </p:txBody>
      </p:sp>
      <p:pic>
        <p:nvPicPr>
          <p:cNvPr id="71684" name="Picture 4" descr="ELI_172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3450" y="1981200"/>
            <a:ext cx="3086100" cy="4114800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690" name="Picture 10" descr="ELI_1724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24450" y="1981200"/>
            <a:ext cx="3086100" cy="4114800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07504" y="0"/>
            <a:ext cx="88459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b="1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r>
              <a:rPr lang="es-ES" sz="1200" b="1" dirty="0" smtClean="0">
                <a:solidFill>
                  <a:srgbClr val="FFFF00"/>
                </a:solidFill>
                <a:latin typeface="Bookman Old Style" pitchFamily="18" charset="0"/>
              </a:rPr>
              <a:t>Sociedad </a:t>
            </a:r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de Dermatología de la Ciudad de Buenos Aires de la Asociación Médica Argentina (</a:t>
            </a:r>
            <a:r>
              <a:rPr lang="es-ES" sz="1200" b="1" dirty="0" smtClean="0">
                <a:solidFill>
                  <a:srgbClr val="FFFF00"/>
                </a:solidFill>
                <a:latin typeface="Bookman Old Style" pitchFamily="18" charset="0"/>
              </a:rPr>
              <a:t>SDBA-AMA</a:t>
            </a:r>
          </a:p>
          <a:p>
            <a:endParaRPr lang="es-ES_tradnl" b="1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pPr algn="r"/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</a:t>
            </a:r>
            <a:r>
              <a:rPr lang="es-ES_tradnl" sz="1600" b="1" dirty="0">
                <a:solidFill>
                  <a:srgbClr val="FFFF00"/>
                </a:solidFill>
                <a:latin typeface="Bookman Old Style" pitchFamily="18" charset="0"/>
              </a:rPr>
              <a:t>DE LA DERMATOMIOSITIS</a:t>
            </a:r>
            <a:r>
              <a:rPr lang="es-ES_tradnl" b="1" dirty="0">
                <a:solidFill>
                  <a:srgbClr val="FFFF00"/>
                </a:solidFill>
                <a:latin typeface="Bookman Old Style" pitchFamily="18" charset="0"/>
              </a:rPr>
              <a:t/>
            </a:r>
            <a:br>
              <a:rPr lang="es-ES_tradnl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45300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213" y="6339323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Elipse"/>
          <p:cNvSpPr/>
          <p:nvPr/>
        </p:nvSpPr>
        <p:spPr>
          <a:xfrm>
            <a:off x="1547664" y="3861048"/>
            <a:ext cx="7452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8 Elipse"/>
          <p:cNvSpPr/>
          <p:nvPr/>
        </p:nvSpPr>
        <p:spPr>
          <a:xfrm>
            <a:off x="2627784" y="3889857"/>
            <a:ext cx="7452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847949"/>
          </a:xfrm>
        </p:spPr>
        <p:txBody>
          <a:bodyPr/>
          <a:lstStyle/>
          <a:p>
            <a:r>
              <a:rPr lang="es-ES_tradnl" sz="3200" b="1" dirty="0">
                <a:solidFill>
                  <a:srgbClr val="FFFF00"/>
                </a:solidFill>
              </a:rPr>
              <a:t/>
            </a:r>
            <a:br>
              <a:rPr lang="es-ES_tradnl" sz="3200" b="1" dirty="0">
                <a:solidFill>
                  <a:srgbClr val="FFFF00"/>
                </a:solidFill>
              </a:rPr>
            </a:br>
            <a:r>
              <a:rPr lang="es-ES_tradnl" sz="3200" b="1" dirty="0" smtClean="0">
                <a:solidFill>
                  <a:srgbClr val="FFFF00"/>
                </a:solidFill>
              </a:rPr>
              <a:t/>
            </a:r>
            <a:br>
              <a:rPr lang="es-ES_tradnl" sz="3200" b="1" dirty="0" smtClean="0">
                <a:solidFill>
                  <a:srgbClr val="FFFF00"/>
                </a:solidFill>
              </a:rPr>
            </a:br>
            <a:r>
              <a:rPr lang="es-ES_tradnl" sz="2400" b="1" dirty="0" smtClean="0">
                <a:solidFill>
                  <a:srgbClr val="FFFF00"/>
                </a:solidFill>
                <a:latin typeface="Arial" charset="0"/>
              </a:rPr>
              <a:t>Edema </a:t>
            </a:r>
            <a:r>
              <a:rPr lang="es-ES_tradnl" sz="2400" b="1" dirty="0">
                <a:solidFill>
                  <a:srgbClr val="FFFF00"/>
                </a:solidFill>
                <a:latin typeface="Arial" charset="0"/>
              </a:rPr>
              <a:t>y eritema</a:t>
            </a:r>
            <a:r>
              <a:rPr lang="es-ES_tradnl" sz="2400" b="1" dirty="0">
                <a:latin typeface="Arial" charset="0"/>
              </a:rPr>
              <a:t> en cara, a predominio </a:t>
            </a:r>
            <a:r>
              <a:rPr lang="es-ES_tradnl" sz="2400" b="1" dirty="0" err="1">
                <a:latin typeface="Arial" charset="0"/>
              </a:rPr>
              <a:t>periorbitario</a:t>
            </a:r>
            <a:r>
              <a:rPr lang="es-ES_tradnl" sz="2400" b="1" dirty="0">
                <a:latin typeface="Arial" charset="0"/>
              </a:rPr>
              <a:t/>
            </a:r>
            <a:br>
              <a:rPr lang="es-ES_tradnl" sz="2400" b="1" dirty="0">
                <a:latin typeface="Arial" charset="0"/>
              </a:rPr>
            </a:br>
            <a:r>
              <a:rPr lang="es-ES_tradnl" sz="2400" b="1" dirty="0">
                <a:latin typeface="Arial" charset="0"/>
              </a:rPr>
              <a:t>Edema de miembros a predominio de miembros inferiores</a:t>
            </a:r>
            <a:endParaRPr lang="es-ES" sz="2400" b="1" dirty="0">
              <a:latin typeface="Arial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07504" y="0"/>
            <a:ext cx="88459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b="1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r>
              <a:rPr lang="es-ES" sz="1200" b="1" dirty="0" smtClean="0">
                <a:solidFill>
                  <a:srgbClr val="FFFF00"/>
                </a:solidFill>
                <a:latin typeface="Bookman Old Style" pitchFamily="18" charset="0"/>
              </a:rPr>
              <a:t>Sociedad </a:t>
            </a:r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de Dermatología de la Ciudad de Buenos Aires de la Asociación Médica Argentina (</a:t>
            </a:r>
            <a:r>
              <a:rPr lang="es-ES" sz="1200" b="1" dirty="0" smtClean="0">
                <a:solidFill>
                  <a:srgbClr val="FFFF00"/>
                </a:solidFill>
                <a:latin typeface="Bookman Old Style" pitchFamily="18" charset="0"/>
              </a:rPr>
              <a:t>SDBA-AMA</a:t>
            </a:r>
          </a:p>
          <a:p>
            <a:endParaRPr lang="es-ES_tradnl" b="1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pPr algn="r"/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</a:t>
            </a:r>
            <a:r>
              <a:rPr lang="es-ES_tradnl" sz="1600" b="1" dirty="0">
                <a:solidFill>
                  <a:srgbClr val="FFFF00"/>
                </a:solidFill>
                <a:latin typeface="Bookman Old Style" pitchFamily="18" charset="0"/>
              </a:rPr>
              <a:t>DE LA DERMATOMIOSITIS</a:t>
            </a:r>
            <a:r>
              <a:rPr lang="es-ES_tradnl" b="1" dirty="0">
                <a:solidFill>
                  <a:srgbClr val="FFFF00"/>
                </a:solidFill>
                <a:latin typeface="Bookman Old Style" pitchFamily="18" charset="0"/>
              </a:rPr>
              <a:t/>
            </a:r>
            <a:br>
              <a:rPr lang="es-ES_tradnl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45300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213" y="6339323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419" y="1882908"/>
            <a:ext cx="5611288" cy="4206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51520" y="1839630"/>
            <a:ext cx="3888432" cy="4499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s-ES" b="1" dirty="0">
                <a:solidFill>
                  <a:srgbClr val="FFFF99"/>
                </a:solidFill>
              </a:rPr>
              <a:t>Criterios diagnósticos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s-ES" dirty="0">
              <a:solidFill>
                <a:srgbClr val="FFFF99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b="1" dirty="0">
                <a:latin typeface="Arial" charset="0"/>
              </a:rPr>
              <a:t>1-</a:t>
            </a:r>
            <a:r>
              <a:rPr lang="es-ES" b="1" dirty="0">
                <a:solidFill>
                  <a:srgbClr val="9BFB7D"/>
                </a:solidFill>
                <a:latin typeface="Arial" charset="0"/>
              </a:rPr>
              <a:t>Debilidad simétrica de los músculos de la </a:t>
            </a:r>
            <a:r>
              <a:rPr lang="es-ES" b="1" dirty="0" smtClean="0">
                <a:solidFill>
                  <a:srgbClr val="9BFB7D"/>
                </a:solidFill>
                <a:latin typeface="Arial" charset="0"/>
              </a:rPr>
              <a:t>cintura escapular,  </a:t>
            </a:r>
            <a:r>
              <a:rPr lang="es-ES" b="1" dirty="0">
                <a:solidFill>
                  <a:srgbClr val="9BFB7D"/>
                </a:solidFill>
                <a:latin typeface="Arial" charset="0"/>
              </a:rPr>
              <a:t>pelviana y de los flexores anteriores del cuello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b="1" dirty="0">
                <a:latin typeface="Arial" charset="0"/>
              </a:rPr>
              <a:t>2-Elevación enzimas musculares: </a:t>
            </a:r>
            <a:r>
              <a:rPr lang="es-ES" b="1" dirty="0" err="1">
                <a:latin typeface="Arial" charset="0"/>
              </a:rPr>
              <a:t>creatin-fosfoquinasa</a:t>
            </a:r>
            <a:r>
              <a:rPr lang="es-ES" b="1" dirty="0">
                <a:latin typeface="Arial" charset="0"/>
              </a:rPr>
              <a:t> (CPK), transaminasas (TGO y TGP), </a:t>
            </a:r>
            <a:r>
              <a:rPr lang="es-ES" b="1" dirty="0" err="1">
                <a:latin typeface="Arial" charset="0"/>
              </a:rPr>
              <a:t>dehidrogenasa</a:t>
            </a:r>
            <a:r>
              <a:rPr lang="es-ES" b="1" dirty="0">
                <a:latin typeface="Arial" charset="0"/>
              </a:rPr>
              <a:t> láctica (LDH) y </a:t>
            </a:r>
            <a:r>
              <a:rPr lang="es-ES" b="1" dirty="0" err="1">
                <a:latin typeface="Arial" charset="0"/>
              </a:rPr>
              <a:t>aldolasas</a:t>
            </a:r>
            <a:endParaRPr lang="es-ES" b="1" dirty="0">
              <a:latin typeface="Arial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b="1" dirty="0">
                <a:latin typeface="Arial" charset="0"/>
              </a:rPr>
              <a:t>3- </a:t>
            </a:r>
            <a:r>
              <a:rPr lang="es-ES" b="1" dirty="0" err="1">
                <a:latin typeface="Arial" charset="0"/>
              </a:rPr>
              <a:t>Electromiograma</a:t>
            </a:r>
            <a:r>
              <a:rPr lang="es-ES" b="1" dirty="0">
                <a:latin typeface="Arial" charset="0"/>
              </a:rPr>
              <a:t> anormal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b="1" dirty="0">
                <a:latin typeface="Arial" charset="0"/>
              </a:rPr>
              <a:t>4- </a:t>
            </a:r>
            <a:r>
              <a:rPr lang="es-ES" b="1" dirty="0" err="1">
                <a:latin typeface="Arial" charset="0"/>
              </a:rPr>
              <a:t>Miositis</a:t>
            </a:r>
            <a:r>
              <a:rPr lang="es-ES" b="1" dirty="0">
                <a:latin typeface="Arial" charset="0"/>
              </a:rPr>
              <a:t> característica en la biopsia muscular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b="1" dirty="0">
                <a:latin typeface="Arial" charset="0"/>
              </a:rPr>
              <a:t>5- </a:t>
            </a:r>
            <a:r>
              <a:rPr lang="es-ES" b="1" dirty="0">
                <a:solidFill>
                  <a:srgbClr val="9BFB7D"/>
                </a:solidFill>
                <a:latin typeface="Arial" charset="0"/>
              </a:rPr>
              <a:t>Hallazgos dermatológicos característicos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s-ES" sz="1600" b="1" dirty="0">
              <a:solidFill>
                <a:srgbClr val="9BFB7D"/>
              </a:solidFill>
              <a:latin typeface="Bookman Old Style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b="1" dirty="0">
                <a:solidFill>
                  <a:srgbClr val="FFFF99"/>
                </a:solidFill>
                <a:latin typeface="Arial" charset="0"/>
              </a:rPr>
              <a:t>La presencia de dos de estos criterios hacen probable el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b="1" dirty="0">
                <a:solidFill>
                  <a:srgbClr val="FFFF99"/>
                </a:solidFill>
                <a:latin typeface="Arial" charset="0"/>
              </a:rPr>
              <a:t>diagnóstico, tres lo </a:t>
            </a:r>
            <a:r>
              <a:rPr lang="es-ES" b="1" dirty="0" smtClean="0">
                <a:solidFill>
                  <a:srgbClr val="FFFF99"/>
                </a:solidFill>
                <a:latin typeface="Arial" charset="0"/>
              </a:rPr>
              <a:t>confirman.</a:t>
            </a:r>
            <a:endParaRPr lang="es-ES" b="1" dirty="0">
              <a:solidFill>
                <a:srgbClr val="FFFF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2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989138"/>
          </a:xfrm>
        </p:spPr>
        <p:txBody>
          <a:bodyPr/>
          <a:lstStyle/>
          <a:p>
            <a:r>
              <a:rPr lang="es-ES_tradnl" sz="3200" b="1" dirty="0">
                <a:solidFill>
                  <a:srgbClr val="FFFF00"/>
                </a:solidFill>
              </a:rPr>
              <a:t/>
            </a:r>
            <a:br>
              <a:rPr lang="es-ES_tradnl" sz="3200" b="1" dirty="0">
                <a:solidFill>
                  <a:srgbClr val="FFFF00"/>
                </a:solidFill>
              </a:rPr>
            </a:br>
            <a:r>
              <a:rPr lang="es-ES_tradnl" sz="3200" b="1" dirty="0" smtClean="0">
                <a:solidFill>
                  <a:srgbClr val="FFFF00"/>
                </a:solidFill>
              </a:rPr>
              <a:t/>
            </a:r>
            <a:br>
              <a:rPr lang="es-ES_tradnl" sz="3200" b="1" dirty="0" smtClean="0">
                <a:solidFill>
                  <a:srgbClr val="FFFF00"/>
                </a:solidFill>
              </a:rPr>
            </a:br>
            <a:endParaRPr lang="es-ES" sz="2400" b="1" dirty="0">
              <a:latin typeface="Arial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07504" y="0"/>
            <a:ext cx="88459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b="1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r>
              <a:rPr lang="es-ES" sz="1200" b="1" dirty="0" smtClean="0">
                <a:solidFill>
                  <a:srgbClr val="FFFF00"/>
                </a:solidFill>
                <a:latin typeface="Bookman Old Style" pitchFamily="18" charset="0"/>
              </a:rPr>
              <a:t>Sociedad </a:t>
            </a:r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de Dermatología de la Ciudad de Buenos Aires de la Asociación Médica Argentina (</a:t>
            </a:r>
            <a:r>
              <a:rPr lang="es-ES" sz="1200" b="1" dirty="0" smtClean="0">
                <a:solidFill>
                  <a:srgbClr val="FFFF00"/>
                </a:solidFill>
                <a:latin typeface="Bookman Old Style" pitchFamily="18" charset="0"/>
              </a:rPr>
              <a:t>SDBA-AMA</a:t>
            </a:r>
          </a:p>
          <a:p>
            <a:endParaRPr lang="es-ES_tradnl" b="1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pPr algn="r"/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</a:t>
            </a:r>
            <a:r>
              <a:rPr lang="es-ES_tradnl" sz="1600" b="1" dirty="0">
                <a:solidFill>
                  <a:srgbClr val="FFFF00"/>
                </a:solidFill>
                <a:latin typeface="Bookman Old Style" pitchFamily="18" charset="0"/>
              </a:rPr>
              <a:t>DE LA DERMATOMIOSITIS</a:t>
            </a:r>
            <a:r>
              <a:rPr lang="es-ES_tradnl" b="1" dirty="0">
                <a:solidFill>
                  <a:srgbClr val="FFFF00"/>
                </a:solidFill>
                <a:latin typeface="Bookman Old Style" pitchFamily="18" charset="0"/>
              </a:rPr>
              <a:t/>
            </a:r>
            <a:br>
              <a:rPr lang="es-ES_tradnl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45300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213" y="6339323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07504" y="1166843"/>
            <a:ext cx="8845996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latin typeface="Bookman Old Style" pitchFamily="18" charset="0"/>
              </a:rPr>
              <a:t>Bibliografía</a:t>
            </a:r>
            <a:endParaRPr lang="en-US" b="1" dirty="0" smtClean="0">
              <a:latin typeface="Bookman Old Style" pitchFamily="18" charset="0"/>
            </a:endParaRPr>
          </a:p>
          <a:p>
            <a:endParaRPr lang="en-US" b="1" dirty="0">
              <a:latin typeface="Bookman Old Style" pitchFamily="18" charset="0"/>
            </a:endParaRPr>
          </a:p>
          <a:p>
            <a:r>
              <a:rPr lang="es-AR" sz="1400" dirty="0">
                <a:latin typeface="Bookman Old Style" pitchFamily="18" charset="0"/>
              </a:rPr>
              <a:t>Baeza-Echeverría AE, Aceves-Díaz JE, Peña-Santiago M. </a:t>
            </a:r>
            <a:r>
              <a:rPr lang="es-AR" sz="1400" dirty="0" err="1">
                <a:latin typeface="Bookman Old Style" pitchFamily="18" charset="0"/>
              </a:rPr>
              <a:t>Dermatomiositis</a:t>
            </a:r>
            <a:r>
              <a:rPr lang="es-AR" sz="1400" dirty="0">
                <a:latin typeface="Bookman Old Style" pitchFamily="18" charset="0"/>
              </a:rPr>
              <a:t>. </a:t>
            </a:r>
            <a:r>
              <a:rPr lang="es-AR" sz="1400" dirty="0" err="1">
                <a:latin typeface="Bookman Old Style" pitchFamily="18" charset="0"/>
              </a:rPr>
              <a:t>Dermatol</a:t>
            </a:r>
            <a:r>
              <a:rPr lang="es-AR" sz="1400" dirty="0">
                <a:latin typeface="Bookman Old Style" pitchFamily="18" charset="0"/>
              </a:rPr>
              <a:t> </a:t>
            </a:r>
            <a:r>
              <a:rPr lang="es-AR" sz="1400" dirty="0" err="1">
                <a:latin typeface="Bookman Old Style" pitchFamily="18" charset="0"/>
              </a:rPr>
              <a:t>Rev</a:t>
            </a:r>
            <a:r>
              <a:rPr lang="es-AR" sz="1400" dirty="0">
                <a:latin typeface="Bookman Old Style" pitchFamily="18" charset="0"/>
              </a:rPr>
              <a:t> </a:t>
            </a:r>
            <a:r>
              <a:rPr lang="es-AR" sz="1400" dirty="0" err="1">
                <a:latin typeface="Bookman Old Style" pitchFamily="18" charset="0"/>
              </a:rPr>
              <a:t>Mex</a:t>
            </a:r>
            <a:r>
              <a:rPr lang="es-AR" sz="1400" dirty="0">
                <a:latin typeface="Bookman Old Style" pitchFamily="18" charset="0"/>
              </a:rPr>
              <a:t> 2016; 60 (3): 261-266. </a:t>
            </a:r>
          </a:p>
          <a:p>
            <a:endParaRPr lang="en-US" sz="1400" dirty="0">
              <a:latin typeface="Bookman Old Style" pitchFamily="18" charset="0"/>
            </a:endParaRPr>
          </a:p>
          <a:p>
            <a:r>
              <a:rPr lang="en-US" sz="1400" dirty="0" err="1" smtClean="0">
                <a:latin typeface="Bookman Old Style" pitchFamily="18" charset="0"/>
              </a:rPr>
              <a:t>Bellutti</a:t>
            </a:r>
            <a:r>
              <a:rPr lang="en-US" sz="1400" dirty="0" smtClean="0">
                <a:latin typeface="Bookman Old Style" pitchFamily="18" charset="0"/>
              </a:rPr>
              <a:t> </a:t>
            </a:r>
            <a:r>
              <a:rPr lang="en-US" sz="1400" dirty="0">
                <a:latin typeface="Bookman Old Style" pitchFamily="18" charset="0"/>
              </a:rPr>
              <a:t>Enders F, Bader </a:t>
            </a:r>
            <a:r>
              <a:rPr lang="en-US" sz="1400" dirty="0" err="1">
                <a:latin typeface="Bookman Old Style" pitchFamily="18" charset="0"/>
              </a:rPr>
              <a:t>Meunier</a:t>
            </a:r>
            <a:r>
              <a:rPr lang="en-US" sz="1400" dirty="0">
                <a:latin typeface="Bookman Old Style" pitchFamily="18" charset="0"/>
              </a:rPr>
              <a:t> B, </a:t>
            </a:r>
            <a:r>
              <a:rPr lang="en-US" sz="1400" dirty="0" err="1">
                <a:latin typeface="Bookman Old Style" pitchFamily="18" charset="0"/>
              </a:rPr>
              <a:t>Baildam</a:t>
            </a:r>
            <a:r>
              <a:rPr lang="en-US" sz="1400" dirty="0">
                <a:latin typeface="Bookman Old Style" pitchFamily="18" charset="0"/>
              </a:rPr>
              <a:t> E y col. Consensus based recommendations for the management of juvenile </a:t>
            </a:r>
            <a:r>
              <a:rPr lang="en-US" sz="1400" dirty="0" err="1">
                <a:latin typeface="Bookman Old Style" pitchFamily="18" charset="0"/>
              </a:rPr>
              <a:t>dermatomyositis</a:t>
            </a:r>
            <a:r>
              <a:rPr lang="en-US" sz="1400" dirty="0">
                <a:latin typeface="Bookman Old Style" pitchFamily="18" charset="0"/>
              </a:rPr>
              <a:t>. Ann Rheum Dis 2017; 76 (2): 329-340. </a:t>
            </a:r>
            <a:r>
              <a:rPr lang="en-US" sz="1400" dirty="0" err="1">
                <a:latin typeface="Bookman Old Style" pitchFamily="18" charset="0"/>
              </a:rPr>
              <a:t>doi</a:t>
            </a:r>
            <a:r>
              <a:rPr lang="en-US" sz="1400" dirty="0">
                <a:latin typeface="Bookman Old Style" pitchFamily="18" charset="0"/>
              </a:rPr>
              <a:t>: 10.1136/annrheumdis-2016-209247. PubMed PMID:27515057; PubMed Central PMCID: PMC5284351</a:t>
            </a:r>
            <a:r>
              <a:rPr lang="en-US" sz="1400" dirty="0" smtClean="0">
                <a:latin typeface="Bookman Old Style" pitchFamily="18" charset="0"/>
              </a:rPr>
              <a:t>.</a:t>
            </a:r>
          </a:p>
          <a:p>
            <a:endParaRPr lang="en-US" sz="1400" dirty="0">
              <a:latin typeface="Bookman Old Style" pitchFamily="18" charset="0"/>
            </a:endParaRPr>
          </a:p>
          <a:p>
            <a:r>
              <a:rPr lang="es-AR" sz="1400" dirty="0">
                <a:latin typeface="Bookman Old Style" pitchFamily="18" charset="0"/>
              </a:rPr>
              <a:t>Guía de Referencia Rápida. Diagnóstico y Tratamiento de </a:t>
            </a:r>
            <a:r>
              <a:rPr lang="es-AR" sz="1400" dirty="0" err="1">
                <a:latin typeface="Bookman Old Style" pitchFamily="18" charset="0"/>
              </a:rPr>
              <a:t>Polimiositis</a:t>
            </a:r>
            <a:r>
              <a:rPr lang="es-AR" sz="1400" dirty="0">
                <a:latin typeface="Bookman Old Style" pitchFamily="18" charset="0"/>
              </a:rPr>
              <a:t> y </a:t>
            </a:r>
            <a:r>
              <a:rPr lang="es-AR" sz="1400" dirty="0" err="1">
                <a:latin typeface="Bookman Old Style" pitchFamily="18" charset="0"/>
              </a:rPr>
              <a:t>Dermatomiositis</a:t>
            </a:r>
            <a:r>
              <a:rPr lang="es-AR" sz="1400" dirty="0">
                <a:latin typeface="Bookman Old Style" pitchFamily="18" charset="0"/>
              </a:rPr>
              <a:t>. GPC Guía de Práctica Clínica. Catálogo maestro de guías de práctica clínica: IMSS-477-11. México. 2011; 1-21. Consulta: 18/04/17.</a:t>
            </a:r>
          </a:p>
          <a:p>
            <a:r>
              <a:rPr lang="es-AR" sz="1400" dirty="0">
                <a:latin typeface="Bookman Old Style" pitchFamily="18" charset="0"/>
              </a:rPr>
              <a:t>http://www.cenetec.salud.gob.mx/descargas/gpc/CatalogoMaestro/477_GPC_Dermatomiositis/GRR_Dermatomiositis_y_Polimiositis.pdf</a:t>
            </a:r>
          </a:p>
          <a:p>
            <a:endParaRPr lang="en-US" sz="1400" dirty="0">
              <a:latin typeface="Bookman Old Style" pitchFamily="18" charset="0"/>
            </a:endParaRPr>
          </a:p>
          <a:p>
            <a:r>
              <a:rPr lang="es-ES" sz="1400" dirty="0">
                <a:latin typeface="Bookman Old Style" pitchFamily="18" charset="0"/>
              </a:rPr>
              <a:t>Juárez </a:t>
            </a:r>
            <a:r>
              <a:rPr lang="es-ES" sz="1400" dirty="0" err="1">
                <a:latin typeface="Bookman Old Style" pitchFamily="18" charset="0"/>
              </a:rPr>
              <a:t>Rost</a:t>
            </a:r>
            <a:r>
              <a:rPr lang="es-ES" sz="1400" dirty="0">
                <a:latin typeface="Bookman Old Style" pitchFamily="18" charset="0"/>
              </a:rPr>
              <a:t> L, Valle LE. Enfermedades del Tejido Conectivo. En: Valle LE. Dermatología Pediátrica. Enfoque Práctico. Primera Edición. Editorial </a:t>
            </a:r>
            <a:r>
              <a:rPr lang="es-ES" sz="1400" dirty="0" err="1">
                <a:latin typeface="Bookman Old Style" pitchFamily="18" charset="0"/>
              </a:rPr>
              <a:t>Dunken</a:t>
            </a:r>
            <a:r>
              <a:rPr lang="es-ES" sz="1400" dirty="0">
                <a:latin typeface="Bookman Old Style" pitchFamily="18" charset="0"/>
              </a:rPr>
              <a:t> SA. Buenos Aires. Argentina. 2014; 144-146</a:t>
            </a:r>
            <a:r>
              <a:rPr lang="es-ES" sz="1400" dirty="0" smtClean="0">
                <a:latin typeface="Bookman Old Style" pitchFamily="18" charset="0"/>
              </a:rPr>
              <a:t>.</a:t>
            </a:r>
          </a:p>
          <a:p>
            <a:endParaRPr lang="en-US" sz="1400" dirty="0">
              <a:latin typeface="Bookman Old Style" pitchFamily="18" charset="0"/>
            </a:endParaRPr>
          </a:p>
          <a:p>
            <a:pPr marL="0" indent="0">
              <a:buNone/>
            </a:pPr>
            <a:endParaRPr lang="es-AR" sz="2400" dirty="0">
              <a:latin typeface="Bookman Old Style" pitchFamily="18" charset="0"/>
            </a:endParaRPr>
          </a:p>
          <a:p>
            <a:endParaRPr lang="es-AR" sz="1600" dirty="0">
              <a:latin typeface="Bookman Old Style" pitchFamily="18" charset="0"/>
            </a:endParaRPr>
          </a:p>
          <a:p>
            <a:endParaRPr lang="es-AR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72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989138"/>
          </a:xfrm>
        </p:spPr>
        <p:txBody>
          <a:bodyPr/>
          <a:lstStyle/>
          <a:p>
            <a:r>
              <a:rPr lang="es-ES_tradnl" sz="3200" b="1" dirty="0">
                <a:solidFill>
                  <a:srgbClr val="FFFF00"/>
                </a:solidFill>
              </a:rPr>
              <a:t/>
            </a:r>
            <a:br>
              <a:rPr lang="es-ES_tradnl" sz="3200" b="1" dirty="0">
                <a:solidFill>
                  <a:srgbClr val="FFFF00"/>
                </a:solidFill>
              </a:rPr>
            </a:br>
            <a:r>
              <a:rPr lang="es-ES_tradnl" sz="3200" b="1" dirty="0" smtClean="0">
                <a:solidFill>
                  <a:srgbClr val="FFFF00"/>
                </a:solidFill>
              </a:rPr>
              <a:t/>
            </a:r>
            <a:br>
              <a:rPr lang="es-ES_tradnl" sz="3200" b="1" dirty="0" smtClean="0">
                <a:solidFill>
                  <a:srgbClr val="FFFF00"/>
                </a:solidFill>
              </a:rPr>
            </a:br>
            <a:endParaRPr lang="es-ES" sz="2400" b="1" dirty="0">
              <a:latin typeface="Arial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07504" y="0"/>
            <a:ext cx="88459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b="1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r>
              <a:rPr lang="es-ES" sz="1200" b="1" dirty="0" smtClean="0">
                <a:solidFill>
                  <a:srgbClr val="FFFF00"/>
                </a:solidFill>
                <a:latin typeface="Bookman Old Style" pitchFamily="18" charset="0"/>
              </a:rPr>
              <a:t>Sociedad </a:t>
            </a:r>
            <a:r>
              <a:rPr lang="es-ES" sz="1200" b="1" dirty="0">
                <a:solidFill>
                  <a:srgbClr val="FFFF00"/>
                </a:solidFill>
                <a:latin typeface="Bookman Old Style" pitchFamily="18" charset="0"/>
              </a:rPr>
              <a:t>de Dermatología de la Ciudad de Buenos Aires de la Asociación Médica Argentina (</a:t>
            </a:r>
            <a:r>
              <a:rPr lang="es-ES" sz="1200" b="1" dirty="0" smtClean="0">
                <a:solidFill>
                  <a:srgbClr val="FFFF00"/>
                </a:solidFill>
                <a:latin typeface="Bookman Old Style" pitchFamily="18" charset="0"/>
              </a:rPr>
              <a:t>SDBA-AMA</a:t>
            </a:r>
          </a:p>
          <a:p>
            <a:endParaRPr lang="es-ES_tradnl" b="1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pPr algn="r"/>
            <a:r>
              <a:rPr lang="es-ES_tradnl" sz="1600" b="1" dirty="0" smtClean="0">
                <a:solidFill>
                  <a:srgbClr val="FFFF00"/>
                </a:solidFill>
                <a:latin typeface="Bookman Old Style" pitchFamily="18" charset="0"/>
              </a:rPr>
              <a:t>TRATAMIENTO </a:t>
            </a:r>
            <a:r>
              <a:rPr lang="es-ES_tradnl" sz="1600" b="1" dirty="0">
                <a:solidFill>
                  <a:srgbClr val="FFFF00"/>
                </a:solidFill>
                <a:latin typeface="Bookman Old Style" pitchFamily="18" charset="0"/>
              </a:rPr>
              <a:t>DE LA DERMATOMIOSITIS</a:t>
            </a:r>
            <a:r>
              <a:rPr lang="es-ES_tradnl" b="1" dirty="0">
                <a:solidFill>
                  <a:srgbClr val="FFFF00"/>
                </a:solidFill>
                <a:latin typeface="Bookman Old Style" pitchFamily="18" charset="0"/>
              </a:rPr>
              <a:t/>
            </a:r>
            <a:br>
              <a:rPr lang="es-ES_tradnl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45300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213" y="6339323"/>
            <a:ext cx="2554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07504" y="1166843"/>
            <a:ext cx="8845996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latin typeface="Bookman Old Style" pitchFamily="18" charset="0"/>
              </a:rPr>
              <a:t>Bibliografía</a:t>
            </a:r>
            <a:endParaRPr lang="en-US" b="1" dirty="0" smtClean="0">
              <a:latin typeface="Bookman Old Style" pitchFamily="18" charset="0"/>
            </a:endParaRPr>
          </a:p>
          <a:p>
            <a:endParaRPr lang="en-US" b="1" dirty="0">
              <a:latin typeface="Bookman Old Style" pitchFamily="18" charset="0"/>
            </a:endParaRPr>
          </a:p>
          <a:p>
            <a:endParaRPr lang="en-US" sz="1400" dirty="0">
              <a:latin typeface="Bookman Old Style" pitchFamily="18" charset="0"/>
            </a:endParaRPr>
          </a:p>
          <a:p>
            <a:r>
              <a:rPr lang="es-AR" sz="1400" dirty="0" err="1">
                <a:latin typeface="Bookman Old Style" pitchFamily="18" charset="0"/>
              </a:rPr>
              <a:t>Kuye</a:t>
            </a:r>
            <a:r>
              <a:rPr lang="es-AR" sz="1400" dirty="0">
                <a:latin typeface="Bookman Old Style" pitchFamily="18" charset="0"/>
              </a:rPr>
              <a:t> IO, Smith GP. </a:t>
            </a:r>
            <a:r>
              <a:rPr lang="es-AR" sz="1400" dirty="0" err="1">
                <a:latin typeface="Bookman Old Style" pitchFamily="18" charset="0"/>
              </a:rPr>
              <a:t>The</a:t>
            </a:r>
            <a:r>
              <a:rPr lang="es-AR" sz="1400" dirty="0">
                <a:latin typeface="Bookman Old Style" pitchFamily="18" charset="0"/>
              </a:rPr>
              <a:t> use of </a:t>
            </a:r>
            <a:r>
              <a:rPr lang="es-AR" sz="1400" dirty="0" err="1">
                <a:latin typeface="Bookman Old Style" pitchFamily="18" charset="0"/>
              </a:rPr>
              <a:t>Rituximab</a:t>
            </a:r>
            <a:r>
              <a:rPr lang="es-AR" sz="1400" dirty="0">
                <a:latin typeface="Bookman Old Style" pitchFamily="18" charset="0"/>
              </a:rPr>
              <a:t> in </a:t>
            </a:r>
            <a:r>
              <a:rPr lang="es-AR" sz="1400" dirty="0" err="1">
                <a:latin typeface="Bookman Old Style" pitchFamily="18" charset="0"/>
              </a:rPr>
              <a:t>the</a:t>
            </a:r>
            <a:r>
              <a:rPr lang="es-AR" sz="1400" dirty="0">
                <a:latin typeface="Bookman Old Style" pitchFamily="18" charset="0"/>
              </a:rPr>
              <a:t> Management of </a:t>
            </a:r>
            <a:r>
              <a:rPr lang="es-AR" sz="1400" dirty="0" err="1">
                <a:latin typeface="Bookman Old Style" pitchFamily="18" charset="0"/>
              </a:rPr>
              <a:t>Refractory</a:t>
            </a:r>
            <a:r>
              <a:rPr lang="es-AR" sz="1400" dirty="0">
                <a:latin typeface="Bookman Old Style" pitchFamily="18" charset="0"/>
              </a:rPr>
              <a:t> </a:t>
            </a:r>
            <a:r>
              <a:rPr lang="es-AR" sz="1400" dirty="0" err="1">
                <a:latin typeface="Bookman Old Style" pitchFamily="18" charset="0"/>
              </a:rPr>
              <a:t>Dermatomyositis</a:t>
            </a:r>
            <a:r>
              <a:rPr lang="es-AR" sz="1400" dirty="0">
                <a:latin typeface="Bookman Old Style" pitchFamily="18" charset="0"/>
              </a:rPr>
              <a:t>. J </a:t>
            </a:r>
            <a:r>
              <a:rPr lang="es-AR" sz="1400" dirty="0" err="1">
                <a:latin typeface="Bookman Old Style" pitchFamily="18" charset="0"/>
              </a:rPr>
              <a:t>Drugs</a:t>
            </a:r>
            <a:r>
              <a:rPr lang="es-AR" sz="1400" dirty="0">
                <a:latin typeface="Bookman Old Style" pitchFamily="18" charset="0"/>
              </a:rPr>
              <a:t> </a:t>
            </a:r>
            <a:r>
              <a:rPr lang="es-AR" sz="1400" dirty="0" err="1">
                <a:latin typeface="Bookman Old Style" pitchFamily="18" charset="0"/>
              </a:rPr>
              <a:t>Dermatol</a:t>
            </a:r>
            <a:r>
              <a:rPr lang="es-AR" sz="1400" dirty="0">
                <a:latin typeface="Bookman Old Style" pitchFamily="18" charset="0"/>
              </a:rPr>
              <a:t> 2017; 16 (2): 162-166. </a:t>
            </a:r>
            <a:r>
              <a:rPr lang="es-AR" sz="1400" dirty="0" err="1">
                <a:latin typeface="Bookman Old Style" pitchFamily="18" charset="0"/>
              </a:rPr>
              <a:t>PubMed</a:t>
            </a:r>
            <a:r>
              <a:rPr lang="es-AR" sz="1400" dirty="0">
                <a:latin typeface="Bookman Old Style" pitchFamily="18" charset="0"/>
              </a:rPr>
              <a:t> PMID: 28300859</a:t>
            </a:r>
            <a:r>
              <a:rPr lang="es-AR" sz="1400" dirty="0" smtClean="0">
                <a:latin typeface="Bookman Old Style" pitchFamily="18" charset="0"/>
              </a:rPr>
              <a:t>.</a:t>
            </a:r>
          </a:p>
          <a:p>
            <a:endParaRPr lang="es-AR" sz="1400" dirty="0">
              <a:latin typeface="Bookman Old Style" pitchFamily="18" charset="0"/>
            </a:endParaRPr>
          </a:p>
          <a:p>
            <a:r>
              <a:rPr lang="es-ES" sz="1400" dirty="0" err="1">
                <a:latin typeface="Bookman Old Style" pitchFamily="18" charset="0"/>
              </a:rPr>
              <a:t>Mangiantini</a:t>
            </a:r>
            <a:r>
              <a:rPr lang="es-ES" sz="1400" dirty="0">
                <a:latin typeface="Bookman Old Style" pitchFamily="18" charset="0"/>
              </a:rPr>
              <a:t> L, Valle LE. Enfermedades del Tejido Conectivo. En: Valle LE. Dermatología General. Enfoque Práctico. Segunda Edición. Editorial </a:t>
            </a:r>
            <a:r>
              <a:rPr lang="es-ES" sz="1400" dirty="0" err="1">
                <a:latin typeface="Bookman Old Style" pitchFamily="18" charset="0"/>
              </a:rPr>
              <a:t>Dunken</a:t>
            </a:r>
            <a:r>
              <a:rPr lang="es-ES" sz="1400" dirty="0">
                <a:latin typeface="Bookman Old Style" pitchFamily="18" charset="0"/>
              </a:rPr>
              <a:t> SA. Buenos Aires. Argentina. 2012; 325-330</a:t>
            </a:r>
            <a:r>
              <a:rPr lang="es-ES" sz="1400" dirty="0" smtClean="0">
                <a:latin typeface="Bookman Old Style" pitchFamily="18" charset="0"/>
              </a:rPr>
              <a:t>.</a:t>
            </a:r>
          </a:p>
          <a:p>
            <a:endParaRPr lang="es-ES" sz="1600" dirty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AR" sz="1400" dirty="0" err="1">
                <a:latin typeface="Bookman Old Style" pitchFamily="18" charset="0"/>
              </a:rPr>
              <a:t>Martiarena</a:t>
            </a:r>
            <a:r>
              <a:rPr lang="es-AR" sz="1400" dirty="0">
                <a:latin typeface="Bookman Old Style" pitchFamily="18" charset="0"/>
              </a:rPr>
              <a:t> A, </a:t>
            </a:r>
            <a:r>
              <a:rPr lang="es-AR" sz="1400" dirty="0" err="1">
                <a:latin typeface="Bookman Old Style" pitchFamily="18" charset="0"/>
              </a:rPr>
              <a:t>Aldamiz-Echebarria</a:t>
            </a:r>
            <a:r>
              <a:rPr lang="es-AR" sz="1400" dirty="0">
                <a:latin typeface="Bookman Old Style" pitchFamily="18" charset="0"/>
              </a:rPr>
              <a:t> M, Martínez C y col. Actualización en el tratamiento de la </a:t>
            </a:r>
            <a:r>
              <a:rPr lang="es-AR" sz="1400" dirty="0" err="1">
                <a:latin typeface="Bookman Old Style" pitchFamily="18" charset="0"/>
              </a:rPr>
              <a:t>dermatomiositis</a:t>
            </a:r>
            <a:r>
              <a:rPr lang="es-AR" sz="1400" dirty="0">
                <a:latin typeface="Bookman Old Style" pitchFamily="18" charset="0"/>
              </a:rPr>
              <a:t>; a propósito de un caso. </a:t>
            </a:r>
            <a:r>
              <a:rPr lang="en-US" sz="1400" dirty="0">
                <a:latin typeface="Bookman Old Style" pitchFamily="18" charset="0"/>
              </a:rPr>
              <a:t>Farm Hosp. 2014; 38 (6): 486-497. DOI: 10.7399/FH.2014.38.6.7376. www. http://</a:t>
            </a:r>
            <a:r>
              <a:rPr lang="en-US" sz="1400" dirty="0" smtClean="0">
                <a:latin typeface="Bookman Old Style" pitchFamily="18" charset="0"/>
              </a:rPr>
              <a:t>scielo.isciii.es/pdf/fh/v38n6/09cartaaldirector03.pdf.</a:t>
            </a:r>
            <a:endParaRPr lang="es-AR" sz="1400" dirty="0">
              <a:latin typeface="Bookman Old Style" pitchFamily="18" charset="0"/>
            </a:endParaRPr>
          </a:p>
          <a:p>
            <a:r>
              <a:rPr lang="es-AR" sz="1400" dirty="0">
                <a:latin typeface="Bookman Old Style" pitchFamily="18" charset="0"/>
              </a:rPr>
              <a:t>Consulta: 18/04/17.</a:t>
            </a:r>
          </a:p>
          <a:p>
            <a:pPr marL="0" indent="0">
              <a:buNone/>
            </a:pPr>
            <a:endParaRPr lang="es-AR" sz="2400" dirty="0">
              <a:latin typeface="Bookman Old Style" pitchFamily="18" charset="0"/>
            </a:endParaRPr>
          </a:p>
          <a:p>
            <a:endParaRPr lang="es-AR" sz="1600" dirty="0">
              <a:latin typeface="Bookman Old Style" pitchFamily="18" charset="0"/>
            </a:endParaRPr>
          </a:p>
          <a:p>
            <a:endParaRPr lang="es-AR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41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591594" y="2362994"/>
            <a:ext cx="6264275" cy="1828800"/>
          </a:xfrm>
        </p:spPr>
        <p:txBody>
          <a:bodyPr/>
          <a:lstStyle/>
          <a:p>
            <a:pPr algn="r"/>
            <a:r>
              <a:rPr lang="es-ES_tradnl" sz="3600" dirty="0" smtClean="0">
                <a:latin typeface="Elephant" pitchFamily="18" charset="0"/>
              </a:rPr>
              <a:t>Gracias!!!</a:t>
            </a:r>
            <a:endParaRPr lang="es-ES" sz="3600" dirty="0">
              <a:latin typeface="Elephant" pitchFamily="18" charset="0"/>
            </a:endParaRPr>
          </a:p>
        </p:txBody>
      </p:sp>
      <p:pic>
        <p:nvPicPr>
          <p:cNvPr id="6963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944" y="4581128"/>
            <a:ext cx="1766424" cy="1227462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44" name="Picture 12" descr="031226monalisa0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23" y="1933960"/>
            <a:ext cx="2959100" cy="29591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51520" y="56496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00"/>
                </a:solidFill>
                <a:latin typeface="Bookman Old Style" pitchFamily="18" charset="0"/>
              </a:rPr>
              <a:t>Sociedad de Dermatología de la Ciudad de Buenos Aires de la Asociación Médica Argentina (SDBA-AMA</a:t>
            </a:r>
          </a:p>
          <a:p>
            <a:endParaRPr lang="es-ES_tradnl" b="1" dirty="0">
              <a:solidFill>
                <a:srgbClr val="FFFF00"/>
              </a:solidFill>
              <a:latin typeface="Bookman Old Style" pitchFamily="18" charset="0"/>
            </a:endParaRPr>
          </a:p>
          <a:p>
            <a:pPr algn="r"/>
            <a:endParaRPr lang="es-ES_tradnl" sz="2400" b="1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pPr algn="r"/>
            <a:r>
              <a:rPr lang="es-ES_tradnl" sz="2400" b="1" dirty="0" smtClean="0">
                <a:solidFill>
                  <a:srgbClr val="FFFF00"/>
                </a:solidFill>
                <a:latin typeface="Bookman Old Style" pitchFamily="18" charset="0"/>
              </a:rPr>
              <a:t>TRATAMIENTO </a:t>
            </a:r>
            <a:r>
              <a:rPr lang="es-ES_tradnl" sz="2400" b="1" dirty="0">
                <a:solidFill>
                  <a:srgbClr val="FFFF00"/>
                </a:solidFill>
                <a:latin typeface="Bookman Old Style" pitchFamily="18" charset="0"/>
              </a:rPr>
              <a:t>DE LA DERMATOMIOSITIS</a:t>
            </a:r>
            <a:r>
              <a:rPr lang="es-ES_tradnl" b="1" dirty="0">
                <a:solidFill>
                  <a:srgbClr val="FFFF00"/>
                </a:solidFill>
                <a:latin typeface="Bookman Old Style" pitchFamily="18" charset="0"/>
              </a:rPr>
              <a:t/>
            </a:r>
            <a:br>
              <a:rPr lang="es-ES_tradnl" b="1" dirty="0">
                <a:solidFill>
                  <a:srgbClr val="FFFF00"/>
                </a:solidFill>
                <a:latin typeface="Bookman Old Style" pitchFamily="18" charset="0"/>
              </a:rPr>
            </a:br>
            <a:endParaRPr lang="es-A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481" y="822104"/>
            <a:ext cx="50974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418522" y="5001875"/>
            <a:ext cx="59536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Prof. Dra. Lidia Ester Valle</a:t>
            </a:r>
          </a:p>
          <a:p>
            <a:r>
              <a:rPr lang="es-ES_tradnl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Jefa Unidad de Dermatología</a:t>
            </a:r>
          </a:p>
          <a:p>
            <a:r>
              <a:rPr lang="es-ES_tradnl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Hospital General de Niños Pedro de Elizalde</a:t>
            </a:r>
          </a:p>
          <a:p>
            <a:r>
              <a:rPr lang="es-ES_tradnl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1994-2010 </a:t>
            </a:r>
            <a:endParaRPr lang="es-ES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xtura">
  <a:themeElements>
    <a:clrScheme name="Textura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ura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a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1325</TotalTime>
  <Words>2252</Words>
  <Application>Microsoft Office PowerPoint</Application>
  <PresentationFormat>Presentación en pantalla (4:3)</PresentationFormat>
  <Paragraphs>335</Paragraphs>
  <Slides>31</Slides>
  <Notes>31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Textura</vt:lpstr>
      <vt:lpstr>Sociedad de Dermatología de la Ciudad de Buenos Aires de la Asociación Médica Argentina (SDBA-AMA) Ética y excelencia médica   TRATAMIENTO DE LA DERMATOMIOSITIS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TRATAMIENTO DE LA DERMATOMIOSITIS </vt:lpstr>
      <vt:lpstr>  Edema y eritema en cara, a predominio periorbitario Edema de miembros a predominio de miembros inferiores</vt:lpstr>
      <vt:lpstr>  Edema y eritema en cara, a predominio periorbitario Edema de miembros a predominio de miembros inferiores</vt:lpstr>
      <vt:lpstr>  </vt:lpstr>
      <vt:lpstr>  </vt:lpstr>
      <vt:lpstr>Gracias!!!</vt:lpstr>
    </vt:vector>
  </TitlesOfParts>
  <Company>The houze!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MANIFESTACIONES CUTÁNEAS DE LAS ENFERMEDADES REUMÁTICAS</dc:title>
  <dc:creator>alberto friedman</dc:creator>
  <cp:lastModifiedBy>Lidia</cp:lastModifiedBy>
  <cp:revision>247</cp:revision>
  <dcterms:created xsi:type="dcterms:W3CDTF">2008-12-06T18:17:16Z</dcterms:created>
  <dcterms:modified xsi:type="dcterms:W3CDTF">2017-09-03T19:48:57Z</dcterms:modified>
</cp:coreProperties>
</file>